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1" r:id="rId2"/>
    <p:sldId id="290" r:id="rId3"/>
    <p:sldId id="297" r:id="rId4"/>
    <p:sldId id="299" r:id="rId5"/>
    <p:sldId id="300" r:id="rId6"/>
    <p:sldId id="301" r:id="rId7"/>
    <p:sldId id="313" r:id="rId8"/>
    <p:sldId id="314" r:id="rId9"/>
    <p:sldId id="302" r:id="rId10"/>
    <p:sldId id="303" r:id="rId11"/>
    <p:sldId id="304" r:id="rId12"/>
    <p:sldId id="305" r:id="rId13"/>
    <p:sldId id="306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07F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61224" autoAdjust="0"/>
  </p:normalViewPr>
  <p:slideViewPr>
    <p:cSldViewPr snapToGrid="0">
      <p:cViewPr varScale="1">
        <p:scale>
          <a:sx n="44" d="100"/>
          <a:sy n="44" d="100"/>
        </p:scale>
        <p:origin x="174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E5DC4-40B5-443A-9C94-795948FB130D}" type="datetimeFigureOut">
              <a:rPr lang="pt-BR" smtClean="0"/>
              <a:t>19/10/2022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50F76-7145-4C49-9663-07EF7DC423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497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n.uem.br/site/public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cpr.uem.br/pite/index.php/portfolio-de-tecnologias" TargetMode="External"/><Relationship Id="rId5" Type="http://schemas.openxmlformats.org/officeDocument/2006/relationships/hyperlink" Target="http://www.pec.uem.br/" TargetMode="External"/><Relationship Id="rId4" Type="http://schemas.openxmlformats.org/officeDocument/2006/relationships/hyperlink" Target="http://www.ppg.uem.br/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50F76-7145-4C49-9663-07EF7DC4237D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0129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50F76-7145-4C49-9663-07EF7DC4237D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7102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7200" algn="just">
              <a:lnSpc>
                <a:spcPct val="115000"/>
              </a:lnSpc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Além de assinalar a pertinência da mediação pedagógica entre tutores da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EaD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 estudantes, o curso ofertado, segundo as representações dos cursistas, foi de grande valia para sua formação continuada ao realçarem a importância dos conteúdos ali abarcados. Ademais, sinalizaram a necessidade de se (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)pensar o papel do tutor, seja presencial ou a distância, na modalidade de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EaD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como também pontua Velloso (2019) e Santos (2015)  em seus estudos referentes ao agir desse profissional. </a:t>
            </a: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Nesse âmbito, consideramos os resultados do curso ora relatado como uma iniciativa primordial para que a equipe multidisciplinar do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Nead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verificasse o quanto foi rica a experiência dos cursistas junto à plataforma ofertada, bem como no curso em questão. Concluímos que, para os tutores participantes desse curso, a formação continuada é importante em sua prática pedagógica e profissional ao destacarem a relevância dos conhecimentos agregados às suas atividades internas e externas à instituição em que atuam. </a:t>
            </a: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50F76-7145-4C49-9663-07EF7DC4237D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96429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50F76-7145-4C49-9663-07EF7DC4237D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57693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50F76-7145-4C49-9663-07EF7DC4237D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649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>__________________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>VAMOS FALAR DE UMA INSTITUIÇÃO QUE “No ultimo dia</a:t>
            </a:r>
            <a:r>
              <a:rPr lang="pt-BR" u="sng" dirty="0"/>
              <a:t> 24 de abril </a:t>
            </a:r>
            <a:r>
              <a:rPr lang="pt-BR" dirty="0"/>
              <a:t>, tivemos o prazer de ser classificados pelo </a:t>
            </a:r>
            <a:r>
              <a:rPr lang="pt-BR" u="sng" dirty="0"/>
              <a:t>indicie INEP como a 6 melhor universidade do pais</a:t>
            </a:r>
            <a:r>
              <a:rPr lang="pt-BR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u="sng" dirty="0"/>
              <a:t>E 2 melhor </a:t>
            </a:r>
            <a:r>
              <a:rPr lang="pt-BR" dirty="0"/>
              <a:t>do estado (ficando atrás apenas da UEL).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> Esse indicie avalia os cursos de graduação e Pós graduação (</a:t>
            </a:r>
            <a:r>
              <a:rPr lang="pt-BR" dirty="0" err="1"/>
              <a:t>strictu</a:t>
            </a:r>
            <a:r>
              <a:rPr lang="pt-BR" dirty="0"/>
              <a:t>-sensu).  Se consolida entre as melhores do país.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>Desenvolvendo projetos de ensino, pesquisa e extensão que fazem a diferença para todo comunidade do estado.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>____________________</a:t>
            </a:r>
          </a:p>
          <a:p>
            <a:r>
              <a:rPr lang="pt-BR" dirty="0"/>
              <a:t>Inep fez essa avaliação - conhecido como Índice Geral de Cursos Avaliados da Instituição (IGC). IGC 4 . Avalia os cursos de graduação e </a:t>
            </a:r>
            <a:r>
              <a:rPr lang="pt-BR" dirty="0" err="1"/>
              <a:t>pos</a:t>
            </a:r>
            <a:r>
              <a:rPr lang="pt-BR" dirty="0"/>
              <a:t> graduação </a:t>
            </a:r>
            <a:r>
              <a:rPr lang="pt-BR" dirty="0" err="1"/>
              <a:t>strictu</a:t>
            </a:r>
            <a:r>
              <a:rPr lang="pt-BR" dirty="0"/>
              <a:t> sensu. </a:t>
            </a:r>
          </a:p>
          <a:p>
            <a:endParaRPr lang="pt-B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>A 6ª melhor universidade estadual do Brasil tem 51 anos de história intimamente ligada à sociedade e com forte tradição em </a:t>
            </a:r>
            <a:r>
              <a:rPr lang="pt-BR" dirty="0">
                <a:hlinkClick r:id="rId3"/>
              </a:rPr>
              <a:t>Ensino</a:t>
            </a:r>
            <a:r>
              <a:rPr lang="pt-BR" dirty="0"/>
              <a:t>, </a:t>
            </a:r>
            <a:r>
              <a:rPr lang="pt-BR" dirty="0">
                <a:hlinkClick r:id="rId4"/>
              </a:rPr>
              <a:t>Pesquisa</a:t>
            </a:r>
            <a:r>
              <a:rPr lang="pt-BR" dirty="0"/>
              <a:t> e </a:t>
            </a:r>
            <a:r>
              <a:rPr lang="pt-BR" dirty="0">
                <a:hlinkClick r:id="rId5"/>
              </a:rPr>
              <a:t>Extensão</a:t>
            </a:r>
            <a:r>
              <a:rPr lang="pt-BR" dirty="0"/>
              <a:t>, com cursos de graduação e pós presenciais e a distância. A UEM mantém parcerias com 60 universidades estrangeiras e continua buscando novas oportunidades. Instituição que não se contenta apenas em repassar conhecimentos, a UEM é prestadora dos mais variados serviços à população e tem sua comunidade científica, competente e reconhecida nacional e internacionalmente, envolvida com pesquisas e </a:t>
            </a:r>
            <a:r>
              <a:rPr lang="pt-BR" dirty="0">
                <a:hlinkClick r:id="rId6"/>
              </a:rPr>
              <a:t>inovação</a:t>
            </a:r>
            <a:r>
              <a:rPr lang="pt-BR" dirty="0"/>
              <a:t>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50F76-7145-4C49-9663-07EF7DC4237D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9334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50F76-7145-4C49-9663-07EF7DC4237D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6706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  <a:p>
            <a:pPr indent="450215" algn="just">
              <a:lnSpc>
                <a:spcPct val="115000"/>
              </a:lnSpc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 para que docentes e discentes pudessem otimizar o uso do ERE na instituição de ensino superior (IES) em que atuamos, a equipe multidisciplinar do Núcleo de Educação a Distância (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Nead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da ***** ministrou cursos de extensão que contemplaram as tecnologias educacionais, instrumentalizando a comunidade acadêmica sobre os recursos digitais aplicados ao ensino e aprendizagem. Na educação a distância (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EaD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dessa IES não foi diferente: houve necessidade de capacitação aos profissionais responsáveis pela mediação pedagógica aos alunos, os tutores presenciais e a distância, o que também foi empreendido pelo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Nead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Como sabemos, a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EaD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possui especificidades que a diferem da educação presencial. Aliada à tecnologia e ao formato de conteúdo disponibilizado, conta com agentes educacionais como o tutor. Esse agente é uma figura estratégica, uma vez que lhe cabe a responsabilidade de mediar a ação pedagógica junto aos alunos, orientando, guiando, provocando, tirando dúvidas e realizando as correções propostas pelo docente responsável pela(s) disciplina(s). Trata-se do elo principal do estudante com os demais atores educacionais, pois dentre todos é o que participa ativamente do processo de ensino e aprendizagem nessa modalidade (SANTOS, 2015). E a mediação aqui é compreendida segundo Vygotsky (1999): a expectativa de uma relação de reciprocidade entre o indivíduo e as possibilidades de conhecer, aprender.</a:t>
            </a: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Para tratar do tutor da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EaD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pt-BR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citamos os Referenciais de Qualidade para a Educação Superior a Distância (BRASIL, 2017), que embora não tenham força de lei, como a 9.394/1996, estabelecem diretrizes que podem subsidiar e orientar a evolução da </a:t>
            </a:r>
            <a:r>
              <a:rPr lang="pt-BR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EaD</a:t>
            </a:r>
            <a:r>
              <a:rPr lang="pt-BR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no país. Ao se referirem aos tutores, apontam que estes têm o papel de participar ativamente da prática pedagógica, como assinalamos</a:t>
            </a:r>
            <a:r>
              <a:rPr lang="pt-BR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50F76-7145-4C49-9663-07EF7DC4237D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1599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 nessa direção, considerando as dificuldades impostas pela Covid-19 e a necessidade de formação contínua de seu quadro de profissionais, que a ***, via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Nead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idealizou e ministrou o curso </a:t>
            </a:r>
            <a:r>
              <a:rPr lang="pt-B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mediação pedagógica do tutor no pós-pandemia,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ofertado a seus tutores presenciais e a distância assim como aos  de outras IES públicas e privadas interessados na temática.</a:t>
            </a:r>
            <a:r>
              <a:rPr lang="pt-B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Empreendemos, a seguir, uma reflexão sucinta sobre o papel do tutor na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EaD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com base nas representações dos cursistas no tocante à contribuição do curso para a sua prática profissional.</a:t>
            </a: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50F76-7145-4C49-9663-07EF7DC4237D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7568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7200" algn="just">
              <a:lnSpc>
                <a:spcPct val="115000"/>
              </a:lnSpc>
            </a:pPr>
            <a:r>
              <a:rPr lang="pt-BR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Universidade ***, situada no norte do Estado do Paraná, no primeiro semestre do ano de 2022, ofertou o curso de extensão referido com o objetivo de apresentar ao público-alvo, 179 tutores presenciais e a distância, os recursos e as atividades mais utilizados na Plataforma </a:t>
            </a:r>
            <a:r>
              <a:rPr lang="pt-BR" sz="1800" i="1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Moodle</a:t>
            </a:r>
            <a:r>
              <a:rPr lang="pt-BR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para auxiliar no acompanhamento das disciplinas ofertadas mediante a plataforma nos cursos de graduação a distância. Para tanto, a equipe multidisciplinar do </a:t>
            </a:r>
            <a:r>
              <a:rPr lang="pt-BR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Nead</a:t>
            </a:r>
            <a:r>
              <a:rPr lang="pt-BR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disponibilizou videoaulas e material de apoio relacionados aos conteúdos abordados no curso de extensão em pauta.</a:t>
            </a:r>
            <a:endParaRPr lang="pt-BR" sz="1800" strike="sng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Pontuamos que o curso, com carga horária de 40 h/a, foi dividido em cinco módulos: I, Boas Vindas</a:t>
            </a:r>
            <a:r>
              <a:rPr lang="pt-B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(cronograma,  definições sobre o Moodle); II, O Papel Técnico do Tutor (especificidades relativas à carga horária e funções); III, O Sistema UAB (vínculo institucional dos tutores das IES públicas); IV, O Papel Pedagógico do Tutor (a relação entre a didática e a prática pedagógica nos ambientes virtuais) e V, O Engajamento dos Tutores nas Redes Sociais (como se posicionar nas atividades pedagógicas da universidade nas redes sociais). Também disponibilizamos  um questionário referente ao curso e às atividades desenvolvidas no ambiente de aprendizagem virtual (AVA). </a:t>
            </a: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Ao final do curso, aplicamos aos participantes, via formulário, onze questões: dez de alternativas e uma com resposta dissertativa. Calculamos a porcentagem dos dados obtidos utilizando a planilha de dados do Excel. Neste recorte, selecionamos uma questão, a de resposta dissertativa, para análise das representações dos participantes acerca do curso. A questão, "Você acredita que o curso contribuiu para a sua prática profissional enquanto tutor? Deixe-nos um comentário", gerou respostas cujas sínteses transcrevemos na sequência e as analisamos brevemente.</a:t>
            </a: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50F76-7145-4C49-9663-07EF7DC4237D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8308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7200" algn="just">
              <a:lnSpc>
                <a:spcPct val="115000"/>
              </a:lnSpc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Universidade ***, situada no norte do Estado do Paraná, no primeiro semestre do ano de 2022, ofertou o curso de extensão referido com o objetivo de apresentar ao público-alvo, 179 tutores presenciais e a distância, os recursos e as atividades mais utilizados na Plataforma </a:t>
            </a:r>
            <a:r>
              <a:rPr lang="pt-B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Moodle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para auxiliar no acompanhamento das disciplinas ofertadas mediante a plataforma nos cursos de graduação a distância. Para tanto, a equipe multidisciplinar do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Nead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disponibilizou videoaulas e material de apoio relacionados aos conteúdos abordados no curso de extensão em pauta.</a:t>
            </a: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Pontuamos que o curso, com carga horária de 40 h/a, foi dividido em cinco módulos: I, Boas Vindas</a:t>
            </a:r>
            <a:r>
              <a:rPr lang="pt-B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(cronograma,  definições sobre o Moodle); II, O Papel Técnico do Tutor (especificidades relativas à carga horária e funções); III, O Sistema UAB (vínculo institucional dos tutores das IES públicas); IV, O Papel Pedagógico do Tutor (a relação entre a didática e a prática pedagógica nos ambientes virtuais) e V, O Engajamento dos Tutores nas Redes Sociais (como se posicionar nas atividades pedagógicas da universidade nas redes sociais). Também disponibilizamos  um questionário referente ao curso e às atividades desenvolvidas no ambiente de aprendizagem virtual (AVA). </a:t>
            </a: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Ao final do curso, aplicamos aos participantes, via formulário, onze questões: dez de alternativas e uma com resposta dissertativa. Calculamos a porcentagem dos dados obtidos utilizando a planilha de dados do Excel. Neste recorte, selecionamos uma questão, a de resposta dissertativa, para análise das representações dos participantes acerca do curso. A questão, "Você acredita que o curso contribuiu para a sua prática profissional enquanto tutor? Deixe-nos um comentário", gerou respostas cujas sínteses transcrevemos na sequência e as analisamos brevemente.</a:t>
            </a: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50F76-7145-4C49-9663-07EF7DC4237D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039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7200" algn="just">
              <a:lnSpc>
                <a:spcPct val="115000"/>
              </a:lnSpc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Universidade ***, situada no norte do Estado do Paraná, no primeiro semestre do ano de 2022, ofertou o curso de extensão referido com o objetivo de apresentar ao público-alvo, 179 tutores presenciais e a distância, os recursos e as atividades mais utilizados na Plataforma </a:t>
            </a:r>
            <a:r>
              <a:rPr lang="pt-B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Moodle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para auxiliar no acompanhamento das disciplinas ofertadas mediante a plataforma nos cursos de graduação a distância. Para tanto, a equipe multidisciplinar do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Nead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disponibilizou videoaulas e material de apoio relacionados aos conteúdos abordados no curso de extensão em pauta.</a:t>
            </a: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Pontuamos que o curso, com carga horária de 40 h/a, foi dividido em cinco módulos: I, Boas Vindas</a:t>
            </a:r>
            <a:r>
              <a:rPr lang="pt-B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(cronograma,  definições sobre o Moodle); II, O Papel Técnico do Tutor (especificidades relativas à carga horária e funções); III, O Sistema UAB (vínculo institucional dos tutores das IES públicas); IV, O Papel Pedagógico do Tutor (a relação entre a didática e a prática pedagógica nos ambientes virtuais) e V, O Engajamento dos Tutores nas Redes Sociais (como se posicionar nas atividades pedagógicas da universidade nas redes sociais). Também disponibilizamos  um questionário referente ao curso e às atividades desenvolvidas no ambiente de aprendizagem virtual (AVA). </a:t>
            </a: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Ao final do curso, aplicamos aos participantes, via formulário, onze questões: dez de alternativas e uma com resposta dissertativa. Calculamos a porcentagem dos dados obtidos utilizando a planilha de dados do Excel. Neste recorte, selecionamos uma questão, a de resposta dissertativa, para análise das representações dos participantes acerca do curso. A questão, "Você acredita que o curso contribuiu para a sua prática profissional enquanto tutor? Deixe-nos um comentário", gerou respostas cujas sínteses transcrevemos na sequência e as analisamos brevemente.</a:t>
            </a: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50F76-7145-4C49-9663-07EF7DC4237D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9645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71600" algn="just">
              <a:lnSpc>
                <a:spcPct val="115000"/>
              </a:lnSpc>
              <a:spcAft>
                <a:spcPts val="600"/>
              </a:spcAft>
            </a:pPr>
            <a:r>
              <a:rPr lang="pt-B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Sim, me senti mais segura para questionar alguns pontos na instituição, da minha autonomia de interação até questões avaliativas. Hoje as IES não agem da mesma maneira, algumas transformam o tutor em assistente de docente ou de secretaria, excedendo a pessoa de tarefas administrativas o que impede de exercer uma mediação eficiente, promover o engajamento e desenvolver estratégias de promoção do conhecimento que é, basicamente, um dos nossos incentivos no exercício da função: fazer diferença no sistema de ensino e aprendizado remoto. (Tutor A)</a:t>
            </a: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371600" algn="just">
              <a:lnSpc>
                <a:spcPct val="115000"/>
              </a:lnSpc>
              <a:spcAft>
                <a:spcPts val="600"/>
              </a:spcAft>
            </a:pPr>
            <a:r>
              <a:rPr lang="pt-B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Esse curso contribuiu muito para a minha prática, foi um curso claro e objetivo com ensinamentos e embasamento do que trabalhamos no dia a dia. (Tutor B)</a:t>
            </a: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371600" algn="just">
              <a:lnSpc>
                <a:spcPct val="115000"/>
              </a:lnSpc>
              <a:spcAft>
                <a:spcPts val="600"/>
              </a:spcAft>
            </a:pPr>
            <a:r>
              <a:rPr lang="pt-B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Gostei muito do curso. Fazia uns anos que não tínhamos um curso com tantas informações importantes como essas. Parabéns pela organização. (Tutor C) </a:t>
            </a: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371600" algn="just">
              <a:lnSpc>
                <a:spcPct val="115000"/>
              </a:lnSpc>
              <a:spcAft>
                <a:spcPts val="600"/>
              </a:spcAft>
            </a:pPr>
            <a:r>
              <a:rPr lang="pt-B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Esse curso foi de grande-valia, pois permitiu avançar no entendimento do papel pedagógico do tutor, além de apresentar o sistema UAB e dicas na mediação com os alunos. (Tutor D)</a:t>
            </a: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371600" algn="just">
              <a:lnSpc>
                <a:spcPct val="115000"/>
              </a:lnSpc>
              <a:spcAft>
                <a:spcPts val="600"/>
              </a:spcAft>
            </a:pPr>
            <a:r>
              <a:rPr lang="pt-B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Além de doutorando em *** pela nossa ***, sou tutor em uma pós-graduação da *** e também atuo como tutor em uma universidade privada em ***. Agradeço ao *** a oportunidade de participação no curso! Se possível, me farei presente nos próximos! (Tutor E)</a:t>
            </a: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371600" algn="just">
              <a:lnSpc>
                <a:spcPct val="115000"/>
              </a:lnSpc>
              <a:spcAft>
                <a:spcPts val="600"/>
              </a:spcAft>
            </a:pPr>
            <a:r>
              <a:rPr lang="pt-B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 curso ressaltou a importância do tutor no processo de mediação e os critérios gerenciais da UAB. O contexto de trabalho da tutoria foi dimensionado de um modo prático e consistente. (Tutor F)</a:t>
            </a: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50F76-7145-4C49-9663-07EF7DC4237D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4892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CDE995-7A51-4E82-8328-75E11BA578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85EA495-E47B-4527-BF47-9D874FE2EE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FDDD18-216A-4F76-84B1-85DBD593F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9F09-B664-4230-A99D-B2A6C6966A72}" type="datetimeFigureOut">
              <a:rPr lang="pt-BR" smtClean="0"/>
              <a:t>19/10/2022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A3F48A-70CC-4F8F-A887-147C0325A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8348657-EBFD-4D44-93F7-F472124E8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161D-F94D-4584-99F5-7E149F1EA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5440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5E1629-2421-4790-AF59-B17C9B4D5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6540803-B4C6-4FFF-B41A-63CFC6B40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7BDA26-BE0A-4CE6-BA43-134CBAE00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9F09-B664-4230-A99D-B2A6C6966A72}" type="datetimeFigureOut">
              <a:rPr lang="pt-BR" smtClean="0"/>
              <a:t>19/10/2022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AC241D-8522-49F5-BE71-E93603DC5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EADC817-99FC-4632-A157-A65703250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161D-F94D-4584-99F5-7E149F1EA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618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4DFA6A8-BCCF-4836-A4C0-BD188AB83F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53FFC80-04A8-4F2B-A722-CB26DFFE3C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0E124B-A6EE-46D2-964A-3FCFA9116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9F09-B664-4230-A99D-B2A6C6966A72}" type="datetimeFigureOut">
              <a:rPr lang="pt-BR" smtClean="0"/>
              <a:t>19/10/2022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1D4B03-3E52-462A-A99F-F176D3A9E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5E7539-A089-4241-9FF5-AD84DF02B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161D-F94D-4584-99F5-7E149F1EA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884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E32299-EABB-4340-8217-34824FD8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390DD5-84FC-46DB-8020-D7DAA23E8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9707142-6720-4602-A3CE-2EF2AFE93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9F09-B664-4230-A99D-B2A6C6966A72}" type="datetimeFigureOut">
              <a:rPr lang="pt-BR" smtClean="0"/>
              <a:t>19/10/2022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584B610-C2C5-4B0C-A3CD-FDD11DF5B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A584B0-2807-449F-A8CD-742DCB9A0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161D-F94D-4584-99F5-7E149F1EA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148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3EE2AD-320C-4493-87C9-AD0FA02C9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EA7790-E6FC-4237-83BA-D4466626C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39458C-340A-4083-8BC7-08D443CB9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9F09-B664-4230-A99D-B2A6C6966A72}" type="datetimeFigureOut">
              <a:rPr lang="pt-BR" smtClean="0"/>
              <a:t>19/10/2022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354ED5B-A534-4951-8EDA-7C55760D4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70B81F0-D7E0-49D4-A537-455C03977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161D-F94D-4584-99F5-7E149F1EA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9232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5774D9-56B2-4592-9BFD-883D33009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A90497-BB98-4069-B209-0868A48B05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1B0BD80-2D83-4C03-B838-24F621A99F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C800973-AC77-4F6E-AD38-9BC062271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9F09-B664-4230-A99D-B2A6C6966A72}" type="datetimeFigureOut">
              <a:rPr lang="pt-BR" smtClean="0"/>
              <a:t>19/10/2022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53310C5-1EF7-413E-9558-E94758D43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F7856F2-392A-4E18-9494-799EE4362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161D-F94D-4584-99F5-7E149F1EA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297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F2AD06-BE82-4465-BC93-FFC02DE8C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30115F4-4F92-4426-B00B-75997711C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F299531-C9B8-45EC-819B-A575E9B012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2EC1094-9B19-45CF-9882-37E73DC3E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AFB1912-5F7E-4E7A-8261-474D0F2B19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AAE1F61-7622-4020-8E3D-288C27B7B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9F09-B664-4230-A99D-B2A6C6966A72}" type="datetimeFigureOut">
              <a:rPr lang="pt-BR" smtClean="0"/>
              <a:t>19/10/2022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9BF1E27-AFEA-4F5F-B6BE-0455F9754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2B305C8-BF00-420B-BAE7-BB308320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161D-F94D-4584-99F5-7E149F1EA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85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A6E898-F09E-492E-8E63-185081A7D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8EF1DBE-6FBE-45A0-A43C-F5986C144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9F09-B664-4230-A99D-B2A6C6966A72}" type="datetimeFigureOut">
              <a:rPr lang="pt-BR" smtClean="0"/>
              <a:t>19/10/2022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9EAFA84-2005-47F4-A214-7BB101B61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6BEB34B-8B3C-4164-B07B-2D833A9B0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161D-F94D-4584-99F5-7E149F1EA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2902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7B6E763-9065-44DD-B490-1C3724010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9F09-B664-4230-A99D-B2A6C6966A72}" type="datetimeFigureOut">
              <a:rPr lang="pt-BR" smtClean="0"/>
              <a:t>19/10/2022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3EEDCE4-EFAE-47A1-9261-BF9869F25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CFB5BF7-F380-4E0A-ABE9-0B196068C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161D-F94D-4584-99F5-7E149F1EA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299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0D3034-D23B-47A5-A5C6-BCC43066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5652F6-3522-4235-8F63-EF45D7A1F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72D99E3-CA89-4920-BD1F-AD145F3D8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1AA75F9-E858-4EA5-A5EA-89889A263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9F09-B664-4230-A99D-B2A6C6966A72}" type="datetimeFigureOut">
              <a:rPr lang="pt-BR" smtClean="0"/>
              <a:t>19/10/2022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52A3DF-817E-4D09-A1B2-FE3489CC7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B0FA8D2-9375-4343-91D9-4FF3CCE1A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161D-F94D-4584-99F5-7E149F1EA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155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15F31B-BA32-44B9-B77C-6F1544D8C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033702D-3BB9-4E74-9ECC-A0FE97D625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6FE2FA5-9F5F-429F-9EA3-04BAC8CF32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CFC241B-1167-439C-8529-A1AFCC993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9F09-B664-4230-A99D-B2A6C6966A72}" type="datetimeFigureOut">
              <a:rPr lang="pt-BR" smtClean="0"/>
              <a:t>19/10/2022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452D436-39D0-48FD-869A-184942871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F9E6320-1DDA-4342-A1C3-11B6C8F88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161D-F94D-4584-99F5-7E149F1EA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8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710535C-1214-44AC-ACA8-16E5B651D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BC48F0A-4514-4059-BB96-2E587498B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4CEF93-27B0-427C-B64D-4011AE0356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F9F09-B664-4230-A99D-B2A6C6966A72}" type="datetimeFigureOut">
              <a:rPr lang="pt-BR" smtClean="0"/>
              <a:t>19/10/2022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7013FE-C07E-4A33-9095-4FDBE51C78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720FFF-1DDC-40FA-8C34-2F960170AA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C161D-F94D-4584-99F5-7E149F1EA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49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arsantos@uem.b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froliveira3@uem.br" TargetMode="External"/><Relationship Id="rId5" Type="http://schemas.openxmlformats.org/officeDocument/2006/relationships/hyperlink" Target="mailto:jnovelli@uem.br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B45F630D-BFEE-4208-AB54-604E2ABC2D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-10853"/>
            <a:ext cx="12192001" cy="6868853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6679E1F-3E1F-43B0-8A25-52572291A056}"/>
              </a:ext>
            </a:extLst>
          </p:cNvPr>
          <p:cNvSpPr txBox="1"/>
          <p:nvPr/>
        </p:nvSpPr>
        <p:spPr>
          <a:xfrm>
            <a:off x="8308630" y="6266908"/>
            <a:ext cx="5837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Profa. Dra. </a:t>
            </a:r>
            <a:r>
              <a:rPr lang="pt-BR" sz="2400" dirty="0" err="1"/>
              <a:t>Josimayre</a:t>
            </a:r>
            <a:r>
              <a:rPr lang="pt-BR" sz="2400" dirty="0"/>
              <a:t> Novelli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331A817-5BB8-46CF-AD3C-465B8104D8AB}"/>
              </a:ext>
            </a:extLst>
          </p:cNvPr>
          <p:cNvSpPr txBox="1"/>
          <p:nvPr/>
        </p:nvSpPr>
        <p:spPr>
          <a:xfrm>
            <a:off x="4835107" y="4038097"/>
            <a:ext cx="621964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MEDIAÇÃO PEDAGÓGICA EM CURSOS A DISTÂNCIA: A TUTORIA NO PÓS-PANDEMIA 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406399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533828-0A64-4E7C-8C5A-92472A10C6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6AEA87-6DCD-4314-A178-710D8CF35C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482371F-7BFC-4BE5-A1A4-D302DEC41E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192000" cy="679785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701C6D0-3315-416E-BFA5-6A997FE55E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143" y="413198"/>
            <a:ext cx="4852988" cy="508408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1FAD2F73-901A-4F90-84D6-3A34CB0F3963}"/>
              </a:ext>
            </a:extLst>
          </p:cNvPr>
          <p:cNvSpPr/>
          <p:nvPr/>
        </p:nvSpPr>
        <p:spPr>
          <a:xfrm>
            <a:off x="5367131" y="2623187"/>
            <a:ext cx="3755542" cy="1368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440FC48-84FC-4C6A-B648-D2BA729C7FD3}"/>
              </a:ext>
            </a:extLst>
          </p:cNvPr>
          <p:cNvSpPr txBox="1"/>
          <p:nvPr/>
        </p:nvSpPr>
        <p:spPr>
          <a:xfrm>
            <a:off x="10828498" y="6442497"/>
            <a:ext cx="107996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PÁGINA </a:t>
            </a:r>
            <a:fld id="{4A9B5881-4007-4345-955A-79C2656F0C49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-24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78E8C84-C5D6-4883-BF06-A63A8D1DC7E7}"/>
              </a:ext>
            </a:extLst>
          </p:cNvPr>
          <p:cNvSpPr txBox="1"/>
          <p:nvPr/>
        </p:nvSpPr>
        <p:spPr>
          <a:xfrm>
            <a:off x="805794" y="6444101"/>
            <a:ext cx="91226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pt-BR" sz="1800" b="1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ediação pedagógica em cursos a distância: a tutoria no pós-pandemia </a:t>
            </a:r>
            <a:endParaRPr lang="pt-BR" sz="18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85A352CE-9842-4C2E-9068-D95ECE09CE68}"/>
              </a:ext>
            </a:extLst>
          </p:cNvPr>
          <p:cNvCxnSpPr/>
          <p:nvPr/>
        </p:nvCxnSpPr>
        <p:spPr>
          <a:xfrm>
            <a:off x="0" y="6466941"/>
            <a:ext cx="121920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3BA9DC2B-1784-4C5F-BD63-7542AF307680}"/>
              </a:ext>
            </a:extLst>
          </p:cNvPr>
          <p:cNvSpPr txBox="1"/>
          <p:nvPr/>
        </p:nvSpPr>
        <p:spPr>
          <a:xfrm>
            <a:off x="3714852" y="3723184"/>
            <a:ext cx="6248400" cy="26157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371600" algn="just">
              <a:lnSpc>
                <a:spcPct val="115000"/>
              </a:lnSpc>
              <a:spcAft>
                <a:spcPts val="600"/>
              </a:spcAft>
            </a:pPr>
            <a:r>
              <a:rPr lang="pt-B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 curso ressaltou a importância do tutor no processo de mediação e os critérios gerenciais da UAB. O contexto de trabalho da tutoria foi dimensionado de um modo prático e consistente. </a:t>
            </a:r>
            <a:endParaRPr lang="pt-BR" sz="2400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70F44E35-987F-4FEC-BD41-7A144E36BC86}"/>
              </a:ext>
            </a:extLst>
          </p:cNvPr>
          <p:cNvSpPr txBox="1"/>
          <p:nvPr/>
        </p:nvSpPr>
        <p:spPr>
          <a:xfrm>
            <a:off x="2166324" y="1052308"/>
            <a:ext cx="6248400" cy="26134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371600" algn="just">
              <a:lnSpc>
                <a:spcPct val="115000"/>
              </a:lnSpc>
              <a:spcAft>
                <a:spcPts val="600"/>
              </a:spcAft>
            </a:pPr>
            <a:r>
              <a:rPr lang="pt-B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Além de doutorando sou tutor em uma pós-graduação e também atuo como tutor em uma universidade privada . Agradeço a oportunidade de participação no curso! Se possível, me farei presente nos próximos! </a:t>
            </a:r>
            <a:endParaRPr lang="pt-BR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367D814F-11B2-4D9E-A1E1-92EBFBECCBCC}"/>
              </a:ext>
            </a:extLst>
          </p:cNvPr>
          <p:cNvSpPr txBox="1"/>
          <p:nvPr/>
        </p:nvSpPr>
        <p:spPr>
          <a:xfrm>
            <a:off x="-895353" y="977344"/>
            <a:ext cx="3905457" cy="38876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371600" algn="just">
              <a:lnSpc>
                <a:spcPct val="115000"/>
              </a:lnSpc>
              <a:spcAft>
                <a:spcPts val="600"/>
              </a:spcAft>
            </a:pPr>
            <a:r>
              <a:rPr lang="pt-B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Gostei muito do curso. Fazia uns anos que não tínhamos um curso com tantas informações importantes como essas. Parabéns pela organização. </a:t>
            </a:r>
            <a:endParaRPr lang="pt-BR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4195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533828-0A64-4E7C-8C5A-92472A10C6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6AEA87-6DCD-4314-A178-710D8CF35C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482371F-7BFC-4BE5-A1A4-D302DEC41E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192000" cy="679785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701C6D0-3315-416E-BFA5-6A997FE55E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143" y="413198"/>
            <a:ext cx="4852988" cy="508408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1FAD2F73-901A-4F90-84D6-3A34CB0F3963}"/>
              </a:ext>
            </a:extLst>
          </p:cNvPr>
          <p:cNvSpPr/>
          <p:nvPr/>
        </p:nvSpPr>
        <p:spPr>
          <a:xfrm>
            <a:off x="5367131" y="2623187"/>
            <a:ext cx="3755542" cy="1368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440FC48-84FC-4C6A-B648-D2BA729C7FD3}"/>
              </a:ext>
            </a:extLst>
          </p:cNvPr>
          <p:cNvSpPr txBox="1"/>
          <p:nvPr/>
        </p:nvSpPr>
        <p:spPr>
          <a:xfrm>
            <a:off x="10828498" y="6442497"/>
            <a:ext cx="107996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PÁGINA </a:t>
            </a:r>
            <a:fld id="{4A9B5881-4007-4345-955A-79C2656F0C49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-24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78E8C84-C5D6-4883-BF06-A63A8D1DC7E7}"/>
              </a:ext>
            </a:extLst>
          </p:cNvPr>
          <p:cNvSpPr txBox="1"/>
          <p:nvPr/>
        </p:nvSpPr>
        <p:spPr>
          <a:xfrm>
            <a:off x="805794" y="6444101"/>
            <a:ext cx="91226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pt-BR" sz="1800" b="1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ediação pedagógica em cursos a distância: a tutoria no pós-pandemia </a:t>
            </a:r>
            <a:endParaRPr lang="pt-BR" sz="18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85A352CE-9842-4C2E-9068-D95ECE09CE68}"/>
              </a:ext>
            </a:extLst>
          </p:cNvPr>
          <p:cNvCxnSpPr/>
          <p:nvPr/>
        </p:nvCxnSpPr>
        <p:spPr>
          <a:xfrm>
            <a:off x="0" y="6466941"/>
            <a:ext cx="121920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ECFA4DA1-29F4-4C5A-8DA9-266361BF2AFD}"/>
              </a:ext>
            </a:extLst>
          </p:cNvPr>
          <p:cNvSpPr txBox="1"/>
          <p:nvPr/>
        </p:nvSpPr>
        <p:spPr>
          <a:xfrm>
            <a:off x="805794" y="1210922"/>
            <a:ext cx="8196977" cy="5018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</a:pP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Segundo as representações dos cursistas, o curso foi de grande valia para sua formação continuada.</a:t>
            </a:r>
          </a:p>
          <a:p>
            <a:pPr indent="457200" algn="just">
              <a:lnSpc>
                <a:spcPct val="115000"/>
              </a:lnSpc>
            </a:pP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Ademais, sinalizaram a necessidade de se (</a:t>
            </a:r>
            <a:r>
              <a:rPr lang="pt-B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)pensar o papel do tutor, seja presencial ou a distância, na modalidade de </a:t>
            </a:r>
            <a:r>
              <a:rPr lang="pt-B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EaD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indent="457200" algn="just">
              <a:lnSpc>
                <a:spcPct val="115000"/>
              </a:lnSpc>
            </a:pP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Considera-se os resultados do curso como uma iniciativa primordial e uma rica  experiência dos cursistas junto à plataforma ofertada.</a:t>
            </a:r>
          </a:p>
        </p:txBody>
      </p:sp>
    </p:spTree>
    <p:extLst>
      <p:ext uri="{BB962C8B-B14F-4D97-AF65-F5344CB8AC3E}">
        <p14:creationId xmlns:p14="http://schemas.microsoft.com/office/powerpoint/2010/main" val="17361623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533828-0A64-4E7C-8C5A-92472A10C6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6AEA87-6DCD-4314-A178-710D8CF35C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482371F-7BFC-4BE5-A1A4-D302DEC41E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192000" cy="679785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701C6D0-3315-416E-BFA5-6A997FE55E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143" y="413198"/>
            <a:ext cx="4852988" cy="508408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1FAD2F73-901A-4F90-84D6-3A34CB0F3963}"/>
              </a:ext>
            </a:extLst>
          </p:cNvPr>
          <p:cNvSpPr/>
          <p:nvPr/>
        </p:nvSpPr>
        <p:spPr>
          <a:xfrm>
            <a:off x="5367131" y="2623187"/>
            <a:ext cx="3755542" cy="1368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440FC48-84FC-4C6A-B648-D2BA729C7FD3}"/>
              </a:ext>
            </a:extLst>
          </p:cNvPr>
          <p:cNvSpPr txBox="1"/>
          <p:nvPr/>
        </p:nvSpPr>
        <p:spPr>
          <a:xfrm>
            <a:off x="10828498" y="6442497"/>
            <a:ext cx="107996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PÁGINA </a:t>
            </a:r>
            <a:fld id="{4A9B5881-4007-4345-955A-79C2656F0C49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-24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78E8C84-C5D6-4883-BF06-A63A8D1DC7E7}"/>
              </a:ext>
            </a:extLst>
          </p:cNvPr>
          <p:cNvSpPr txBox="1"/>
          <p:nvPr/>
        </p:nvSpPr>
        <p:spPr>
          <a:xfrm>
            <a:off x="805794" y="6444101"/>
            <a:ext cx="91226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pt-BR" sz="1800" b="1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ediação pedagógica em cursos a distância: a tutoria no pós-pandemia </a:t>
            </a:r>
            <a:endParaRPr lang="pt-BR" sz="18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85A352CE-9842-4C2E-9068-D95ECE09CE68}"/>
              </a:ext>
            </a:extLst>
          </p:cNvPr>
          <p:cNvCxnSpPr/>
          <p:nvPr/>
        </p:nvCxnSpPr>
        <p:spPr>
          <a:xfrm>
            <a:off x="0" y="6466941"/>
            <a:ext cx="121920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AE4DDCA4-4177-40BF-B502-A3615A8AB8AC}"/>
              </a:ext>
            </a:extLst>
          </p:cNvPr>
          <p:cNvSpPr txBox="1"/>
          <p:nvPr/>
        </p:nvSpPr>
        <p:spPr>
          <a:xfrm>
            <a:off x="805794" y="1790867"/>
            <a:ext cx="8316879" cy="34537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45720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Concluímos que, para os tutores participantes desse curso, a formação continuada é importante em sua prática pedagógica e profissional ao destacarem a relevância dos conhecimentos agregados às suas atividades internas e externas à instituição em que atuam. 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14612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533828-0A64-4E7C-8C5A-92472A10C6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6AEA87-6DCD-4314-A178-710D8CF35C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482371F-7BFC-4BE5-A1A4-D302DEC41E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192000" cy="679785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701C6D0-3315-416E-BFA5-6A997FE55E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143" y="413198"/>
            <a:ext cx="4852988" cy="508408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1FAD2F73-901A-4F90-84D6-3A34CB0F3963}"/>
              </a:ext>
            </a:extLst>
          </p:cNvPr>
          <p:cNvSpPr/>
          <p:nvPr/>
        </p:nvSpPr>
        <p:spPr>
          <a:xfrm>
            <a:off x="5367131" y="2623187"/>
            <a:ext cx="3755542" cy="1368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440FC48-84FC-4C6A-B648-D2BA729C7FD3}"/>
              </a:ext>
            </a:extLst>
          </p:cNvPr>
          <p:cNvSpPr txBox="1"/>
          <p:nvPr/>
        </p:nvSpPr>
        <p:spPr>
          <a:xfrm>
            <a:off x="10828498" y="6442497"/>
            <a:ext cx="107996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PÁGINA </a:t>
            </a:r>
            <a:fld id="{4A9B5881-4007-4345-955A-79C2656F0C49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-24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78E8C84-C5D6-4883-BF06-A63A8D1DC7E7}"/>
              </a:ext>
            </a:extLst>
          </p:cNvPr>
          <p:cNvSpPr txBox="1"/>
          <p:nvPr/>
        </p:nvSpPr>
        <p:spPr>
          <a:xfrm>
            <a:off x="805794" y="6444101"/>
            <a:ext cx="91226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pt-BR" sz="1800" b="1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ediação pedagógica em cursos a distância: a tutoria no pós-pandemia </a:t>
            </a:r>
            <a:endParaRPr lang="pt-BR" sz="18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85A352CE-9842-4C2E-9068-D95ECE09CE68}"/>
              </a:ext>
            </a:extLst>
          </p:cNvPr>
          <p:cNvCxnSpPr/>
          <p:nvPr/>
        </p:nvCxnSpPr>
        <p:spPr>
          <a:xfrm>
            <a:off x="0" y="6466941"/>
            <a:ext cx="121920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3607D2C4-44CC-4E2D-85BB-4F3BF793F25E}"/>
              </a:ext>
            </a:extLst>
          </p:cNvPr>
          <p:cNvSpPr txBox="1"/>
          <p:nvPr/>
        </p:nvSpPr>
        <p:spPr>
          <a:xfrm>
            <a:off x="547333" y="1157086"/>
            <a:ext cx="4002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latin typeface="Ink Free" panose="03080402000500000000" pitchFamily="66" charset="0"/>
              </a:rPr>
              <a:t>Fim </a:t>
            </a:r>
          </a:p>
          <a:p>
            <a:r>
              <a:rPr lang="pt-BR" sz="3600" dirty="0">
                <a:latin typeface="Ink Free" panose="03080402000500000000" pitchFamily="66" charset="0"/>
              </a:rPr>
              <a:t>Frase ??</a:t>
            </a:r>
          </a:p>
          <a:p>
            <a:r>
              <a:rPr lang="pt-BR" sz="3600" dirty="0">
                <a:latin typeface="Ink Free" panose="03080402000500000000" pitchFamily="66" charset="0"/>
              </a:rPr>
              <a:t>Pensamento ??</a:t>
            </a:r>
            <a:r>
              <a:rPr lang="pt-BR" sz="3600" dirty="0"/>
              <a:t>: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89F07619-FE5F-46FA-AC44-EA9DD7680DBC}"/>
              </a:ext>
            </a:extLst>
          </p:cNvPr>
          <p:cNvSpPr txBox="1"/>
          <p:nvPr/>
        </p:nvSpPr>
        <p:spPr>
          <a:xfrm>
            <a:off x="7535693" y="5920697"/>
            <a:ext cx="3132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Lucida Handwriting" panose="03010101010101010101" pitchFamily="66" charset="0"/>
              </a:rPr>
              <a:t>Obrigada </a:t>
            </a:r>
          </a:p>
        </p:txBody>
      </p:sp>
    </p:spTree>
    <p:extLst>
      <p:ext uri="{BB962C8B-B14F-4D97-AF65-F5344CB8AC3E}">
        <p14:creationId xmlns:p14="http://schemas.microsoft.com/office/powerpoint/2010/main" val="34835372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533828-0A64-4E7C-8C5A-92472A10C6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6AEA87-6DCD-4314-A178-710D8CF35C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482371F-7BFC-4BE5-A1A4-D302DEC41E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192000" cy="679785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701C6D0-3315-416E-BFA5-6A997FE55E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143" y="413198"/>
            <a:ext cx="4852988" cy="508408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1FAD2F73-901A-4F90-84D6-3A34CB0F3963}"/>
              </a:ext>
            </a:extLst>
          </p:cNvPr>
          <p:cNvSpPr/>
          <p:nvPr/>
        </p:nvSpPr>
        <p:spPr>
          <a:xfrm>
            <a:off x="5367131" y="2623187"/>
            <a:ext cx="3755542" cy="1368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440FC48-84FC-4C6A-B648-D2BA729C7FD3}"/>
              </a:ext>
            </a:extLst>
          </p:cNvPr>
          <p:cNvSpPr txBox="1"/>
          <p:nvPr/>
        </p:nvSpPr>
        <p:spPr>
          <a:xfrm>
            <a:off x="10828498" y="6442497"/>
            <a:ext cx="107996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PÁGINA </a:t>
            </a:r>
            <a:fld id="{4A9B5881-4007-4345-955A-79C2656F0C49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-24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78E8C84-C5D6-4883-BF06-A63A8D1DC7E7}"/>
              </a:ext>
            </a:extLst>
          </p:cNvPr>
          <p:cNvSpPr txBox="1"/>
          <p:nvPr/>
        </p:nvSpPr>
        <p:spPr>
          <a:xfrm>
            <a:off x="805794" y="6444101"/>
            <a:ext cx="91226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pt-BR" sz="1800" b="1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ediação pedagógica em cursos a distância: a tutoria no pós-pandemia </a:t>
            </a:r>
            <a:endParaRPr lang="pt-BR" sz="18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85A352CE-9842-4C2E-9068-D95ECE09CE68}"/>
              </a:ext>
            </a:extLst>
          </p:cNvPr>
          <p:cNvCxnSpPr/>
          <p:nvPr/>
        </p:nvCxnSpPr>
        <p:spPr>
          <a:xfrm>
            <a:off x="0" y="6466941"/>
            <a:ext cx="121920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291CB407-4989-47DD-96CF-0043D204D80D}"/>
              </a:ext>
            </a:extLst>
          </p:cNvPr>
          <p:cNvSpPr txBox="1"/>
          <p:nvPr/>
        </p:nvSpPr>
        <p:spPr>
          <a:xfrm>
            <a:off x="547333" y="1157086"/>
            <a:ext cx="2040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rgbClr val="800000"/>
                </a:solidFill>
                <a:latin typeface="Ink Free" panose="03080402000500000000" pitchFamily="66" charset="0"/>
              </a:rPr>
              <a:t>Autores</a:t>
            </a:r>
            <a:endParaRPr lang="pt-BR" sz="3600" dirty="0">
              <a:solidFill>
                <a:srgbClr val="800000"/>
              </a:solidFill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0B8DFB6A-8945-447C-AA7C-E85D5AAFDE47}"/>
              </a:ext>
            </a:extLst>
          </p:cNvPr>
          <p:cNvSpPr txBox="1"/>
          <p:nvPr/>
        </p:nvSpPr>
        <p:spPr>
          <a:xfrm>
            <a:off x="-1" y="2264829"/>
            <a:ext cx="9999450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BR" sz="3200" kern="150" dirty="0" err="1">
                <a:effectLst/>
                <a:latin typeface="Times New Roman" panose="02020603050405020304" pitchFamily="18" charset="0"/>
                <a:ea typeface="WenQuanYi Micro Hei"/>
                <a:cs typeface="Lohit Hindi"/>
              </a:rPr>
              <a:t>Josimayre</a:t>
            </a:r>
            <a:r>
              <a:rPr lang="pt-BR" sz="3200" kern="150" dirty="0">
                <a:effectLst/>
                <a:latin typeface="Times New Roman" panose="02020603050405020304" pitchFamily="18" charset="0"/>
                <a:ea typeface="WenQuanYi Micro Hei"/>
                <a:cs typeface="Lohit Hindi"/>
              </a:rPr>
              <a:t> Novelli </a:t>
            </a:r>
            <a:r>
              <a:rPr lang="pt-BR" sz="1800" kern="150" dirty="0">
                <a:effectLst/>
                <a:latin typeface="Times New Roman" panose="02020603050405020304" pitchFamily="18" charset="0"/>
                <a:ea typeface="WenQuanYi Micro Hei"/>
                <a:cs typeface="Lohit Hindi"/>
              </a:rPr>
              <a:t>(</a:t>
            </a:r>
            <a:r>
              <a:rPr lang="pt-BR" sz="1800" u="sng" kern="150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ea typeface="WenQuanYi Micro Hei"/>
                <a:cs typeface="Lohit Hindi"/>
                <a:hlinkClick r:id="rId5"/>
              </a:rPr>
              <a:t>jnovelli@uem.br</a:t>
            </a:r>
            <a:r>
              <a:rPr lang="pt-BR" sz="1800" kern="150" dirty="0">
                <a:effectLst/>
                <a:latin typeface="Times New Roman" panose="02020603050405020304" pitchFamily="18" charset="0"/>
                <a:ea typeface="WenQuanYi Micro Hei"/>
                <a:cs typeface="Lohit Hindi"/>
              </a:rPr>
              <a:t>)</a:t>
            </a:r>
          </a:p>
          <a:p>
            <a:pPr algn="r"/>
            <a:r>
              <a:rPr lang="pt-BR" sz="2800" kern="150" dirty="0">
                <a:effectLst/>
                <a:latin typeface="Times New Roman" panose="02020603050405020304" pitchFamily="18" charset="0"/>
                <a:ea typeface="WenQuanYi Micro Hei"/>
                <a:cs typeface="Lohit Hindi"/>
              </a:rPr>
              <a:t>Flávio Rodrigues de Oliveira </a:t>
            </a:r>
            <a:r>
              <a:rPr lang="pt-BR" sz="1800" kern="150" dirty="0">
                <a:effectLst/>
                <a:latin typeface="Times New Roman" panose="02020603050405020304" pitchFamily="18" charset="0"/>
                <a:ea typeface="WenQuanYi Micro Hei"/>
                <a:cs typeface="Lohit Hindi"/>
              </a:rPr>
              <a:t>(</a:t>
            </a:r>
            <a:r>
              <a:rPr lang="pt-BR" sz="1800" u="sng" kern="150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ea typeface="WenQuanYi Micro Hei"/>
                <a:cs typeface="Lohit Hindi"/>
                <a:hlinkClick r:id="rId6"/>
              </a:rPr>
              <a:t>froliveira3@uem.br</a:t>
            </a:r>
            <a:r>
              <a:rPr lang="pt-BR" sz="1800" kern="150" dirty="0">
                <a:effectLst/>
                <a:latin typeface="Times New Roman" panose="02020603050405020304" pitchFamily="18" charset="0"/>
                <a:ea typeface="WenQuanYi Micro Hei"/>
                <a:cs typeface="Lohit Hindi"/>
              </a:rPr>
              <a:t>)</a:t>
            </a:r>
          </a:p>
          <a:p>
            <a:pPr algn="r"/>
            <a:r>
              <a:rPr lang="pt-BR" sz="2800" kern="150" dirty="0">
                <a:effectLst/>
                <a:latin typeface="Times New Roman" panose="02020603050405020304" pitchFamily="18" charset="0"/>
                <a:ea typeface="WenQuanYi Micro Hei"/>
                <a:cs typeface="Lohit Hindi"/>
              </a:rPr>
              <a:t>Josiane Medeiros de Mello </a:t>
            </a:r>
            <a:r>
              <a:rPr lang="pt-BR" sz="1800" kern="150" dirty="0">
                <a:effectLst/>
                <a:latin typeface="Times New Roman" panose="02020603050405020304" pitchFamily="18" charset="0"/>
                <a:ea typeface="WenQuanYi Micro Hei"/>
                <a:cs typeface="Lohit Hindi"/>
              </a:rPr>
              <a:t>(</a:t>
            </a:r>
            <a:r>
              <a:rPr lang="pt-BR" sz="1800" u="sng" kern="15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WenQuanYi Micro Hei"/>
                <a:cs typeface="Lohit Hindi"/>
              </a:rPr>
              <a:t>jmedeirosmello@gmail.com</a:t>
            </a:r>
            <a:r>
              <a:rPr lang="pt-BR" sz="1800" kern="150" dirty="0">
                <a:effectLst/>
                <a:latin typeface="Times New Roman" panose="02020603050405020304" pitchFamily="18" charset="0"/>
                <a:ea typeface="WenQuanYi Micro Hei"/>
                <a:cs typeface="Lohit Hindi"/>
              </a:rPr>
              <a:t>)</a:t>
            </a:r>
          </a:p>
          <a:p>
            <a:pPr algn="r"/>
            <a:r>
              <a:rPr lang="pt-BR" sz="2800" kern="150" dirty="0">
                <a:effectLst/>
                <a:latin typeface="Times New Roman" panose="02020603050405020304" pitchFamily="18" charset="0"/>
                <a:ea typeface="WenQuanYi Micro Hei"/>
                <a:cs typeface="Lohit Hindi"/>
              </a:rPr>
              <a:t>Annie Rose dos Santos </a:t>
            </a:r>
            <a:r>
              <a:rPr lang="pt-BR" sz="1800" kern="150" dirty="0">
                <a:effectLst/>
                <a:latin typeface="Times New Roman" panose="02020603050405020304" pitchFamily="18" charset="0"/>
                <a:ea typeface="WenQuanYi Micro Hei"/>
                <a:cs typeface="Lohit Hindi"/>
              </a:rPr>
              <a:t>(</a:t>
            </a:r>
            <a:r>
              <a:rPr lang="pt-BR" sz="1800" u="sng" kern="150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ea typeface="WenQuanYi Micro Hei"/>
                <a:cs typeface="Lohit Hindi"/>
                <a:hlinkClick r:id="rId7"/>
              </a:rPr>
              <a:t>arsantos@uem.br</a:t>
            </a:r>
            <a:r>
              <a:rPr lang="pt-BR" sz="1800" kern="150" dirty="0">
                <a:effectLst/>
                <a:latin typeface="Times New Roman" panose="02020603050405020304" pitchFamily="18" charset="0"/>
                <a:ea typeface="WenQuanYi Micro Hei"/>
                <a:cs typeface="Lohit Hind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583676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533828-0A64-4E7C-8C5A-92472A10C6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6AEA87-6DCD-4314-A178-710D8CF35C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482371F-7BFC-4BE5-A1A4-D302DEC41E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192000" cy="679785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701C6D0-3315-416E-BFA5-6A997FE55E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143" y="413198"/>
            <a:ext cx="4852988" cy="508408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1FAD2F73-901A-4F90-84D6-3A34CB0F3963}"/>
              </a:ext>
            </a:extLst>
          </p:cNvPr>
          <p:cNvSpPr/>
          <p:nvPr/>
        </p:nvSpPr>
        <p:spPr>
          <a:xfrm>
            <a:off x="5367131" y="2623187"/>
            <a:ext cx="3755542" cy="1368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440FC48-84FC-4C6A-B648-D2BA729C7FD3}"/>
              </a:ext>
            </a:extLst>
          </p:cNvPr>
          <p:cNvSpPr txBox="1"/>
          <p:nvPr/>
        </p:nvSpPr>
        <p:spPr>
          <a:xfrm>
            <a:off x="10828498" y="6442497"/>
            <a:ext cx="107996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PÁGINA </a:t>
            </a:r>
            <a:fld id="{4A9B5881-4007-4345-955A-79C2656F0C49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-24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78E8C84-C5D6-4883-BF06-A63A8D1DC7E7}"/>
              </a:ext>
            </a:extLst>
          </p:cNvPr>
          <p:cNvSpPr txBox="1"/>
          <p:nvPr/>
        </p:nvSpPr>
        <p:spPr>
          <a:xfrm>
            <a:off x="805794" y="6444101"/>
            <a:ext cx="91226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pt-BR" sz="1800" b="1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ediação pedagógica em cursos a distância: a tutoria no pós-pandemia </a:t>
            </a:r>
            <a:endParaRPr lang="pt-BR" sz="18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85A352CE-9842-4C2E-9068-D95ECE09CE68}"/>
              </a:ext>
            </a:extLst>
          </p:cNvPr>
          <p:cNvCxnSpPr/>
          <p:nvPr/>
        </p:nvCxnSpPr>
        <p:spPr>
          <a:xfrm>
            <a:off x="0" y="6466941"/>
            <a:ext cx="121920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3607D2C4-44CC-4E2D-85BB-4F3BF793F25E}"/>
              </a:ext>
            </a:extLst>
          </p:cNvPr>
          <p:cNvSpPr txBox="1"/>
          <p:nvPr/>
        </p:nvSpPr>
        <p:spPr>
          <a:xfrm>
            <a:off x="547333" y="1157086"/>
            <a:ext cx="3196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rgbClr val="800000"/>
                </a:solidFill>
                <a:latin typeface="Ink Free" panose="03080402000500000000" pitchFamily="66" charset="0"/>
              </a:rPr>
              <a:t>Introdução</a:t>
            </a:r>
            <a:endParaRPr lang="pt-BR" sz="3600" dirty="0">
              <a:solidFill>
                <a:srgbClr val="800000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9840BF6-27D9-4C7A-BB8C-88EAB0B10430}"/>
              </a:ext>
            </a:extLst>
          </p:cNvPr>
          <p:cNvSpPr txBox="1"/>
          <p:nvPr/>
        </p:nvSpPr>
        <p:spPr>
          <a:xfrm>
            <a:off x="1025258" y="2195452"/>
            <a:ext cx="559982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março de 2020, o Estado do Paraná, seguindo a normativa da OMS ante a pandemia da Covid-19 instaurou o </a:t>
            </a:r>
            <a:r>
              <a:rPr lang="pt-BR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lockdown.</a:t>
            </a:r>
            <a:endParaRPr lang="pt-BR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8B6E8DCA-793F-481B-B489-4575FFBC9C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096" y="1867707"/>
            <a:ext cx="1939567" cy="1342923"/>
          </a:xfrm>
          <a:prstGeom prst="rect">
            <a:avLst/>
          </a:prstGeom>
        </p:spPr>
      </p:pic>
      <p:sp>
        <p:nvSpPr>
          <p:cNvPr id="18" name="CaixaDeTexto 17">
            <a:extLst>
              <a:ext uri="{FF2B5EF4-FFF2-40B4-BE49-F238E27FC236}">
                <a16:creationId xmlns:a16="http://schemas.microsoft.com/office/drawing/2014/main" id="{C46FDFD8-ACC9-46D7-B8C0-2B44B6A63B2D}"/>
              </a:ext>
            </a:extLst>
          </p:cNvPr>
          <p:cNvSpPr txBox="1"/>
          <p:nvPr/>
        </p:nvSpPr>
        <p:spPr>
          <a:xfrm>
            <a:off x="620333" y="3701324"/>
            <a:ext cx="8502340" cy="2042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om o objetivo de minimizar os impactos do </a:t>
            </a:r>
            <a:r>
              <a:rPr lang="pt-BR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lockdown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nos processos educacionais, o Ensino Remoto Emergencial (ERE) foi a alternativa encontrada pela educação.</a:t>
            </a:r>
            <a:endParaRPr lang="pt-BR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585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533828-0A64-4E7C-8C5A-92472A10C6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6AEA87-6DCD-4314-A178-710D8CF35C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482371F-7BFC-4BE5-A1A4-D302DEC41E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192000" cy="679785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701C6D0-3315-416E-BFA5-6A997FE55E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143" y="413198"/>
            <a:ext cx="4852988" cy="508408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1FAD2F73-901A-4F90-84D6-3A34CB0F3963}"/>
              </a:ext>
            </a:extLst>
          </p:cNvPr>
          <p:cNvSpPr/>
          <p:nvPr/>
        </p:nvSpPr>
        <p:spPr>
          <a:xfrm>
            <a:off x="5367131" y="2623187"/>
            <a:ext cx="3755542" cy="1368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440FC48-84FC-4C6A-B648-D2BA729C7FD3}"/>
              </a:ext>
            </a:extLst>
          </p:cNvPr>
          <p:cNvSpPr txBox="1"/>
          <p:nvPr/>
        </p:nvSpPr>
        <p:spPr>
          <a:xfrm>
            <a:off x="10828498" y="6442497"/>
            <a:ext cx="107996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PÁGINA </a:t>
            </a:r>
            <a:fld id="{4A9B5881-4007-4345-955A-79C2656F0C49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-24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78E8C84-C5D6-4883-BF06-A63A8D1DC7E7}"/>
              </a:ext>
            </a:extLst>
          </p:cNvPr>
          <p:cNvSpPr txBox="1"/>
          <p:nvPr/>
        </p:nvSpPr>
        <p:spPr>
          <a:xfrm>
            <a:off x="805794" y="6444101"/>
            <a:ext cx="91226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pt-BR" sz="1800" b="1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ediação pedagógica em cursos a distância: a tutoria no pós-pandemia </a:t>
            </a:r>
            <a:endParaRPr lang="pt-BR" sz="18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85A352CE-9842-4C2E-9068-D95ECE09CE68}"/>
              </a:ext>
            </a:extLst>
          </p:cNvPr>
          <p:cNvCxnSpPr/>
          <p:nvPr/>
        </p:nvCxnSpPr>
        <p:spPr>
          <a:xfrm>
            <a:off x="0" y="6466941"/>
            <a:ext cx="121920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EA35C3AB-4539-4569-B574-1ED634A542EE}"/>
              </a:ext>
            </a:extLst>
          </p:cNvPr>
          <p:cNvSpPr txBox="1"/>
          <p:nvPr/>
        </p:nvSpPr>
        <p:spPr>
          <a:xfrm>
            <a:off x="547333" y="1157086"/>
            <a:ext cx="3196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rgbClr val="800000"/>
                </a:solidFill>
                <a:latin typeface="Ink Free" panose="03080402000500000000" pitchFamily="66" charset="0"/>
              </a:rPr>
              <a:t>Introdução</a:t>
            </a:r>
            <a:endParaRPr lang="pt-BR" sz="3600" dirty="0">
              <a:solidFill>
                <a:srgbClr val="800000"/>
              </a:solidFill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81495494-8061-4678-ACF0-11011299D6F4}"/>
              </a:ext>
            </a:extLst>
          </p:cNvPr>
          <p:cNvSpPr txBox="1"/>
          <p:nvPr/>
        </p:nvSpPr>
        <p:spPr>
          <a:xfrm>
            <a:off x="805794" y="3052489"/>
            <a:ext cx="8491330" cy="30335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Para que docentes e discentes pudessem otimizar o uso do ERE o Núcleo de Educação a Distância (</a:t>
            </a:r>
            <a:r>
              <a:rPr lang="pt-B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Nead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da UEM ministrou cursos que contemplaram as tecnologias educacionais, instrumentalizando a comunidade acadêmica sobre os recursos digitais aplicados ao ensino e aprendizagem. </a:t>
            </a:r>
            <a:endParaRPr lang="pt-BR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7E9D68F9-840F-4652-9E79-77AAB5DE4B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044" y="783730"/>
            <a:ext cx="4398650" cy="2039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0608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533828-0A64-4E7C-8C5A-92472A10C6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6AEA87-6DCD-4314-A178-710D8CF35C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482371F-7BFC-4BE5-A1A4-D302DEC41E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192000" cy="679785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701C6D0-3315-416E-BFA5-6A997FE55E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143" y="413198"/>
            <a:ext cx="4852988" cy="508408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1FAD2F73-901A-4F90-84D6-3A34CB0F3963}"/>
              </a:ext>
            </a:extLst>
          </p:cNvPr>
          <p:cNvSpPr/>
          <p:nvPr/>
        </p:nvSpPr>
        <p:spPr>
          <a:xfrm>
            <a:off x="5367131" y="2623187"/>
            <a:ext cx="3755542" cy="1368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440FC48-84FC-4C6A-B648-D2BA729C7FD3}"/>
              </a:ext>
            </a:extLst>
          </p:cNvPr>
          <p:cNvSpPr txBox="1"/>
          <p:nvPr/>
        </p:nvSpPr>
        <p:spPr>
          <a:xfrm>
            <a:off x="10828498" y="6442497"/>
            <a:ext cx="107996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PÁGINA </a:t>
            </a:r>
            <a:fld id="{4A9B5881-4007-4345-955A-79C2656F0C49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-24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78E8C84-C5D6-4883-BF06-A63A8D1DC7E7}"/>
              </a:ext>
            </a:extLst>
          </p:cNvPr>
          <p:cNvSpPr txBox="1"/>
          <p:nvPr/>
        </p:nvSpPr>
        <p:spPr>
          <a:xfrm>
            <a:off x="805794" y="6444101"/>
            <a:ext cx="91226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pt-BR" sz="1800" b="1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ediação pedagógica em cursos a distância: a tutoria no pós-pandemia </a:t>
            </a:r>
            <a:endParaRPr lang="pt-BR" sz="18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85A352CE-9842-4C2E-9068-D95ECE09CE68}"/>
              </a:ext>
            </a:extLst>
          </p:cNvPr>
          <p:cNvCxnSpPr/>
          <p:nvPr/>
        </p:nvCxnSpPr>
        <p:spPr>
          <a:xfrm>
            <a:off x="0" y="6466941"/>
            <a:ext cx="121920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DFD6DDF7-2C56-45AF-B879-C1E209E17F17}"/>
              </a:ext>
            </a:extLst>
          </p:cNvPr>
          <p:cNvSpPr txBox="1"/>
          <p:nvPr/>
        </p:nvSpPr>
        <p:spPr>
          <a:xfrm>
            <a:off x="514143" y="1154053"/>
            <a:ext cx="3196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rgbClr val="800000"/>
                </a:solidFill>
                <a:latin typeface="Ink Free" panose="03080402000500000000" pitchFamily="66" charset="0"/>
              </a:rPr>
              <a:t>Objetivos </a:t>
            </a:r>
            <a:endParaRPr lang="pt-BR" sz="3600" dirty="0">
              <a:solidFill>
                <a:srgbClr val="800000"/>
              </a:solidFill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4DF3F6F7-29E9-47AE-AF26-B0C862625AEA}"/>
              </a:ext>
            </a:extLst>
          </p:cNvPr>
          <p:cNvSpPr txBox="1"/>
          <p:nvPr/>
        </p:nvSpPr>
        <p:spPr>
          <a:xfrm>
            <a:off x="522737" y="2043969"/>
            <a:ext cx="62484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Considerando as dificuldades impostas pela Covid-19 e a necessidade de formação contínua de seu quadro de profissionais, que a UEM/ </a:t>
            </a:r>
            <a:r>
              <a:rPr lang="pt-B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Nead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idealizou e ministrou o curso </a:t>
            </a:r>
            <a:r>
              <a:rPr lang="pt-B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mediação pedagógica do tutor no pós-pandemia, 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ofertado a seus tutores presenciais e a distância assim como aos  de outras IES públicas e privadas interessados na temática.</a:t>
            </a:r>
            <a:r>
              <a:rPr lang="pt-B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E4BE83C0-D589-45C3-A5C3-A70B48E02B5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686" y="2225448"/>
            <a:ext cx="3853544" cy="2569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4954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533828-0A64-4E7C-8C5A-92472A10C6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6AEA87-6DCD-4314-A178-710D8CF35C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482371F-7BFC-4BE5-A1A4-D302DEC41E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192000" cy="679785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701C6D0-3315-416E-BFA5-6A997FE55E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143" y="413198"/>
            <a:ext cx="4852988" cy="508408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1FAD2F73-901A-4F90-84D6-3A34CB0F3963}"/>
              </a:ext>
            </a:extLst>
          </p:cNvPr>
          <p:cNvSpPr/>
          <p:nvPr/>
        </p:nvSpPr>
        <p:spPr>
          <a:xfrm>
            <a:off x="5367131" y="2623187"/>
            <a:ext cx="3755542" cy="1368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440FC48-84FC-4C6A-B648-D2BA729C7FD3}"/>
              </a:ext>
            </a:extLst>
          </p:cNvPr>
          <p:cNvSpPr txBox="1"/>
          <p:nvPr/>
        </p:nvSpPr>
        <p:spPr>
          <a:xfrm>
            <a:off x="10828498" y="6442497"/>
            <a:ext cx="107996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PÁGINA </a:t>
            </a:r>
            <a:fld id="{4A9B5881-4007-4345-955A-79C2656F0C49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-24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78E8C84-C5D6-4883-BF06-A63A8D1DC7E7}"/>
              </a:ext>
            </a:extLst>
          </p:cNvPr>
          <p:cNvSpPr txBox="1"/>
          <p:nvPr/>
        </p:nvSpPr>
        <p:spPr>
          <a:xfrm>
            <a:off x="805794" y="6444101"/>
            <a:ext cx="91226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pt-BR" sz="1800" b="1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ediação pedagógica em cursos a distância: a tutoria no pós-pandemia </a:t>
            </a:r>
            <a:endParaRPr lang="pt-BR" sz="18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85A352CE-9842-4C2E-9068-D95ECE09CE68}"/>
              </a:ext>
            </a:extLst>
          </p:cNvPr>
          <p:cNvCxnSpPr/>
          <p:nvPr/>
        </p:nvCxnSpPr>
        <p:spPr>
          <a:xfrm>
            <a:off x="0" y="6466941"/>
            <a:ext cx="121920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90DAE332-8459-4DD0-B88E-93F3F124B833}"/>
              </a:ext>
            </a:extLst>
          </p:cNvPr>
          <p:cNvSpPr txBox="1"/>
          <p:nvPr/>
        </p:nvSpPr>
        <p:spPr>
          <a:xfrm>
            <a:off x="283535" y="1039944"/>
            <a:ext cx="9644932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UEM situada no norte do Estado do Paraná, no primeiro semestre do ano de 2022, ofertou o curso de extensão a 179 tutores presenciais e a distância.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</a:rPr>
              <a:t>Foram apresentados o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 recursos e as atividades mais utilizados na Plataforma </a:t>
            </a:r>
            <a:r>
              <a:rPr lang="pt-BR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Moodle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para auxiliar no acompanhamento das disciplinas ofertadas mediante a plataforma nos cursos de graduação a distância.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</a:rPr>
              <a:t>Foram 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disponibilizadas videoaulas e material de apoio relacionados aos conteúdos abordados no curso de extensão em pauta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8044780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533828-0A64-4E7C-8C5A-92472A10C6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6AEA87-6DCD-4314-A178-710D8CF35C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482371F-7BFC-4BE5-A1A4-D302DEC41E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192000" cy="679785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701C6D0-3315-416E-BFA5-6A997FE55E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143" y="413198"/>
            <a:ext cx="4852988" cy="508408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1FAD2F73-901A-4F90-84D6-3A34CB0F3963}"/>
              </a:ext>
            </a:extLst>
          </p:cNvPr>
          <p:cNvSpPr/>
          <p:nvPr/>
        </p:nvSpPr>
        <p:spPr>
          <a:xfrm>
            <a:off x="5367131" y="2623187"/>
            <a:ext cx="3755542" cy="1368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440FC48-84FC-4C6A-B648-D2BA729C7FD3}"/>
              </a:ext>
            </a:extLst>
          </p:cNvPr>
          <p:cNvSpPr txBox="1"/>
          <p:nvPr/>
        </p:nvSpPr>
        <p:spPr>
          <a:xfrm>
            <a:off x="10828498" y="6442497"/>
            <a:ext cx="107996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PÁGINA </a:t>
            </a:r>
            <a:fld id="{4A9B5881-4007-4345-955A-79C2656F0C49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-24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78E8C84-C5D6-4883-BF06-A63A8D1DC7E7}"/>
              </a:ext>
            </a:extLst>
          </p:cNvPr>
          <p:cNvSpPr txBox="1"/>
          <p:nvPr/>
        </p:nvSpPr>
        <p:spPr>
          <a:xfrm>
            <a:off x="805794" y="6444101"/>
            <a:ext cx="91226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pt-BR" sz="1800" b="1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ediação pedagógica em cursos a distância: a tutoria no pós-pandemia </a:t>
            </a:r>
            <a:endParaRPr lang="pt-BR" sz="18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85A352CE-9842-4C2E-9068-D95ECE09CE68}"/>
              </a:ext>
            </a:extLst>
          </p:cNvPr>
          <p:cNvCxnSpPr/>
          <p:nvPr/>
        </p:nvCxnSpPr>
        <p:spPr>
          <a:xfrm>
            <a:off x="0" y="6466941"/>
            <a:ext cx="121920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B6CF65C-8A11-4307-A7E0-3FB18BF219E7}"/>
              </a:ext>
            </a:extLst>
          </p:cNvPr>
          <p:cNvSpPr txBox="1"/>
          <p:nvPr/>
        </p:nvSpPr>
        <p:spPr>
          <a:xfrm>
            <a:off x="541611" y="985896"/>
            <a:ext cx="8937171" cy="5586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</a:pP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 curso teve  carga horária de 40 h/a </a:t>
            </a:r>
          </a:p>
          <a:p>
            <a:pPr indent="457200" algn="just">
              <a:lnSpc>
                <a:spcPct val="115000"/>
              </a:lnSpc>
            </a:pP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</a:rPr>
              <a:t>F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oi dividido em cinco módulos: </a:t>
            </a:r>
          </a:p>
          <a:p>
            <a:pPr indent="457200" algn="just">
              <a:lnSpc>
                <a:spcPct val="115000"/>
              </a:lnSpc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I, Boas Vindas</a:t>
            </a:r>
            <a:r>
              <a:rPr lang="pt-B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(cronograma,  definições sobre o Moodle); </a:t>
            </a:r>
          </a:p>
          <a:p>
            <a:pPr indent="457200" algn="just">
              <a:lnSpc>
                <a:spcPct val="115000"/>
              </a:lnSpc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II, O Papel Técnico do Tutor (especificidades relativas à carga horária e funções); </a:t>
            </a:r>
          </a:p>
          <a:p>
            <a:pPr indent="457200" algn="just">
              <a:lnSpc>
                <a:spcPct val="115000"/>
              </a:lnSpc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III, O Sistema UAB (vínculo institucional dos tutores das IES públicas); </a:t>
            </a:r>
          </a:p>
          <a:p>
            <a:pPr indent="457200" algn="just">
              <a:lnSpc>
                <a:spcPct val="115000"/>
              </a:lnSpc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IV, O Papel Pedagógico do Tutor (a relação entre a didática e a prática pedagógica nos ambientes virtuais)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V, O Engajamento dos Tutores nas Redes Sociais (como se posicionar nas atividades pedagógicas da universidade nas redes sociais). </a:t>
            </a:r>
            <a:endParaRPr lang="pt-BR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1487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533828-0A64-4E7C-8C5A-92472A10C6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6AEA87-6DCD-4314-A178-710D8CF35C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482371F-7BFC-4BE5-A1A4-D302DEC41E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192000" cy="679785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701C6D0-3315-416E-BFA5-6A997FE55E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143" y="413198"/>
            <a:ext cx="4852988" cy="508408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1FAD2F73-901A-4F90-84D6-3A34CB0F3963}"/>
              </a:ext>
            </a:extLst>
          </p:cNvPr>
          <p:cNvSpPr/>
          <p:nvPr/>
        </p:nvSpPr>
        <p:spPr>
          <a:xfrm>
            <a:off x="5367131" y="2623187"/>
            <a:ext cx="3755542" cy="1368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440FC48-84FC-4C6A-B648-D2BA729C7FD3}"/>
              </a:ext>
            </a:extLst>
          </p:cNvPr>
          <p:cNvSpPr txBox="1"/>
          <p:nvPr/>
        </p:nvSpPr>
        <p:spPr>
          <a:xfrm>
            <a:off x="10828498" y="6442497"/>
            <a:ext cx="107996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PÁGINA </a:t>
            </a:r>
            <a:fld id="{4A9B5881-4007-4345-955A-79C2656F0C49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-24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78E8C84-C5D6-4883-BF06-A63A8D1DC7E7}"/>
              </a:ext>
            </a:extLst>
          </p:cNvPr>
          <p:cNvSpPr txBox="1"/>
          <p:nvPr/>
        </p:nvSpPr>
        <p:spPr>
          <a:xfrm>
            <a:off x="805794" y="6444101"/>
            <a:ext cx="91226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pt-BR" sz="1800" b="1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ediação pedagógica em cursos a distância: a tutoria no pós-pandemia </a:t>
            </a:r>
            <a:endParaRPr lang="pt-BR" sz="18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85A352CE-9842-4C2E-9068-D95ECE09CE68}"/>
              </a:ext>
            </a:extLst>
          </p:cNvPr>
          <p:cNvCxnSpPr/>
          <p:nvPr/>
        </p:nvCxnSpPr>
        <p:spPr>
          <a:xfrm>
            <a:off x="0" y="6466941"/>
            <a:ext cx="121920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21267F6-B68C-4BF8-9CFD-49DE23B28A0E}"/>
              </a:ext>
            </a:extLst>
          </p:cNvPr>
          <p:cNvSpPr txBox="1"/>
          <p:nvPr/>
        </p:nvSpPr>
        <p:spPr>
          <a:xfrm>
            <a:off x="514143" y="1272611"/>
            <a:ext cx="6248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Foi disponibilizado um questionário referente ao curso e às atividades desenvolvidas no ambiente de aprendizagem virtual (AVA). </a:t>
            </a:r>
            <a:endParaRPr lang="pt-BR" sz="24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2D58B2E8-51F9-44BE-B418-FC6685A25B66}"/>
              </a:ext>
            </a:extLst>
          </p:cNvPr>
          <p:cNvSpPr txBox="1"/>
          <p:nvPr/>
        </p:nvSpPr>
        <p:spPr>
          <a:xfrm>
            <a:off x="2286000" y="2689550"/>
            <a:ext cx="7642467" cy="914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</a:pP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 questionário foram aplicadas onze questões; sendo dez de alternativas e uma com resposta dissertativa. </a:t>
            </a:r>
            <a:endParaRPr lang="pt-BR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FA8A298-AAD7-4971-9F4D-A45946CB82E6}"/>
              </a:ext>
            </a:extLst>
          </p:cNvPr>
          <p:cNvSpPr txBox="1"/>
          <p:nvPr/>
        </p:nvSpPr>
        <p:spPr>
          <a:xfrm>
            <a:off x="514143" y="3941650"/>
            <a:ext cx="857306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Foi selecionado a questão,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</a:rPr>
              <a:t>da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resposta dissertativa, para análise das representações dos participantes acerca do curso. A questão, </a:t>
            </a:r>
            <a:endParaRPr lang="pt-BR" sz="2400" dirty="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38D5BDD7-968C-4DF5-B83D-0875A7A2451A}"/>
              </a:ext>
            </a:extLst>
          </p:cNvPr>
          <p:cNvSpPr txBox="1"/>
          <p:nvPr/>
        </p:nvSpPr>
        <p:spPr>
          <a:xfrm>
            <a:off x="1524000" y="5072741"/>
            <a:ext cx="7347857" cy="107721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3200" dirty="0">
                <a:solidFill>
                  <a:srgbClr val="8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"Você acredita que o curso contribuiu para a sua prática profissional enquanto tutor? </a:t>
            </a:r>
            <a:endParaRPr lang="pt-BR" sz="32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6815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533828-0A64-4E7C-8C5A-92472A10C6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6AEA87-6DCD-4314-A178-710D8CF35C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482371F-7BFC-4BE5-A1A4-D302DEC41E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192000" cy="679785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701C6D0-3315-416E-BFA5-6A997FE55E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143" y="413198"/>
            <a:ext cx="4852988" cy="508408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1FAD2F73-901A-4F90-84D6-3A34CB0F3963}"/>
              </a:ext>
            </a:extLst>
          </p:cNvPr>
          <p:cNvSpPr/>
          <p:nvPr/>
        </p:nvSpPr>
        <p:spPr>
          <a:xfrm>
            <a:off x="5367131" y="2623187"/>
            <a:ext cx="3755542" cy="1368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440FC48-84FC-4C6A-B648-D2BA729C7FD3}"/>
              </a:ext>
            </a:extLst>
          </p:cNvPr>
          <p:cNvSpPr txBox="1"/>
          <p:nvPr/>
        </p:nvSpPr>
        <p:spPr>
          <a:xfrm>
            <a:off x="10828498" y="6442497"/>
            <a:ext cx="107996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PÁGINA </a:t>
            </a:r>
            <a:fld id="{4A9B5881-4007-4345-955A-79C2656F0C49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-24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78E8C84-C5D6-4883-BF06-A63A8D1DC7E7}"/>
              </a:ext>
            </a:extLst>
          </p:cNvPr>
          <p:cNvSpPr txBox="1"/>
          <p:nvPr/>
        </p:nvSpPr>
        <p:spPr>
          <a:xfrm>
            <a:off x="805794" y="6444101"/>
            <a:ext cx="91226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pt-BR" sz="1800" b="1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ediação pedagógica em cursos a distância: a tutoria no pós-pandemia </a:t>
            </a:r>
            <a:endParaRPr lang="pt-BR" sz="18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85A352CE-9842-4C2E-9068-D95ECE09CE68}"/>
              </a:ext>
            </a:extLst>
          </p:cNvPr>
          <p:cNvCxnSpPr/>
          <p:nvPr/>
        </p:nvCxnSpPr>
        <p:spPr>
          <a:xfrm>
            <a:off x="0" y="6466941"/>
            <a:ext cx="121920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3607D2C4-44CC-4E2D-85BB-4F3BF793F25E}"/>
              </a:ext>
            </a:extLst>
          </p:cNvPr>
          <p:cNvSpPr txBox="1"/>
          <p:nvPr/>
        </p:nvSpPr>
        <p:spPr>
          <a:xfrm>
            <a:off x="5279831" y="352403"/>
            <a:ext cx="5548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latin typeface="Ink Free" panose="03080402000500000000" pitchFamily="66" charset="0"/>
              </a:rPr>
              <a:t>Síntese das respostas</a:t>
            </a:r>
            <a:r>
              <a:rPr lang="pt-BR" sz="3600" dirty="0"/>
              <a:t>: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ED627C12-8778-4B1B-9239-753512DCD008}"/>
              </a:ext>
            </a:extLst>
          </p:cNvPr>
          <p:cNvSpPr txBox="1"/>
          <p:nvPr/>
        </p:nvSpPr>
        <p:spPr>
          <a:xfrm>
            <a:off x="5146262" y="1524517"/>
            <a:ext cx="3743185" cy="431233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371600" algn="just">
              <a:lnSpc>
                <a:spcPct val="115000"/>
              </a:lnSpc>
              <a:spcAft>
                <a:spcPts val="600"/>
              </a:spcAft>
            </a:pPr>
            <a:r>
              <a:rPr lang="pt-B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Esse curso contribuiu muito para a minha prática, foi um curso claro e objetivo com ensinamentos e embasamento do que trabalhamos no dia a dia. </a:t>
            </a:r>
            <a:endParaRPr lang="pt-BR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239A74E5-B55A-4CD8-A015-9D74C0E870C6}"/>
              </a:ext>
            </a:extLst>
          </p:cNvPr>
          <p:cNvSpPr txBox="1"/>
          <p:nvPr/>
        </p:nvSpPr>
        <p:spPr>
          <a:xfrm>
            <a:off x="435245" y="1039944"/>
            <a:ext cx="5570698" cy="526297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Sim, me senti mais segura para questionar alguns pontos na instituição, da minha autonomia de interação até questões avaliativas. Hoje as IES não agem da mesma maneira, algumas transformam o tutor em assistente de docente ou de secretaria, excedendo a pessoa de tarefas administrativas o que impede de exercer uma mediação eficiente, promover o engajamento e desenvolver estratégias de promoção do conhecimento que é, basicamente, um dos nossos incentivos no exercício da função: fazer diferença no sistema de ensino e aprendizado remoto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460132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</TotalTime>
  <Words>2964</Words>
  <Application>Microsoft Office PowerPoint</Application>
  <PresentationFormat>Widescreen</PresentationFormat>
  <Paragraphs>131</Paragraphs>
  <Slides>13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Ink Free</vt:lpstr>
      <vt:lpstr>Lucida Handwriting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josiane medeiros de mello</dc:creator>
  <cp:lastModifiedBy>Admin</cp:lastModifiedBy>
  <cp:revision>110</cp:revision>
  <dcterms:created xsi:type="dcterms:W3CDTF">2021-04-20T13:47:47Z</dcterms:created>
  <dcterms:modified xsi:type="dcterms:W3CDTF">2022-10-20T01:37:03Z</dcterms:modified>
</cp:coreProperties>
</file>