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4" r:id="rId4"/>
    <p:sldId id="265" r:id="rId5"/>
    <p:sldId id="263" r:id="rId6"/>
    <p:sldId id="267" r:id="rId7"/>
    <p:sldId id="268" r:id="rId8"/>
    <p:sldId id="266" r:id="rId9"/>
    <p:sldId id="271" r:id="rId10"/>
    <p:sldId id="273" r:id="rId11"/>
    <p:sldId id="272" r:id="rId12"/>
    <p:sldId id="274" r:id="rId13"/>
    <p:sldId id="277" r:id="rId14"/>
    <p:sldId id="279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61" r:id="rId26"/>
    <p:sldId id="262" r:id="rId27"/>
    <p:sldId id="291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8hHWctYSrhKJYbycll/euNtj+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4FF41AF-126C-46C9-95C5-30D7544073F1}">
  <a:tblStyle styleId="{E4FF41AF-126C-46C9-95C5-30D7544073F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0F0F0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0F0F0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10123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55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11540319" y="365125"/>
            <a:ext cx="465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>
            <a:spLocks noGrp="1"/>
          </p:cNvSpPr>
          <p:nvPr>
            <p:ph type="ctrTitle"/>
          </p:nvPr>
        </p:nvSpPr>
        <p:spPr>
          <a:xfrm>
            <a:off x="1487488" y="1482403"/>
            <a:ext cx="9144000" cy="2738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>
              <a:buClr>
                <a:srgbClr val="833C0B"/>
              </a:buClr>
            </a:pPr>
            <a:r>
              <a:rPr lang="pt-BR" b="1" dirty="0" smtClean="0">
                <a:solidFill>
                  <a:srgbClr val="833C0B"/>
                </a:solidFill>
              </a:rPr>
              <a:t/>
            </a:r>
            <a:br>
              <a:rPr lang="pt-BR" b="1" dirty="0" smtClean="0">
                <a:solidFill>
                  <a:srgbClr val="833C0B"/>
                </a:solidFill>
              </a:rPr>
            </a:br>
            <a:r>
              <a:rPr lang="pt-BR" b="1" dirty="0">
                <a:solidFill>
                  <a:srgbClr val="833C0B"/>
                </a:solidFill>
              </a:rPr>
              <a:t/>
            </a:r>
            <a:br>
              <a:rPr lang="pt-BR" b="1" dirty="0">
                <a:solidFill>
                  <a:srgbClr val="833C0B"/>
                </a:solidFill>
              </a:rPr>
            </a:br>
            <a:r>
              <a:rPr lang="pt-BR" b="1" dirty="0" smtClean="0">
                <a:solidFill>
                  <a:srgbClr val="833C0B"/>
                </a:solidFill>
              </a:rPr>
              <a:t>Formação Docente no Ensino Remoto Emergencial: Possibilidades para as aulas síncronas e assíncronas </a:t>
            </a:r>
            <a:endParaRPr dirty="0"/>
          </a:p>
        </p:txBody>
      </p:sp>
      <p:sp>
        <p:nvSpPr>
          <p:cNvPr id="43" name="Google Shape;43;p1"/>
          <p:cNvSpPr txBox="1">
            <a:spLocks noGrp="1"/>
          </p:cNvSpPr>
          <p:nvPr>
            <p:ph type="subTitle" idx="1"/>
          </p:nvPr>
        </p:nvSpPr>
        <p:spPr>
          <a:xfrm>
            <a:off x="1415480" y="4293096"/>
            <a:ext cx="9793088" cy="142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>
              <a:spcBef>
                <a:spcPts val="0"/>
              </a:spcBef>
              <a:buClr>
                <a:srgbClr val="7F6000"/>
              </a:buClr>
            </a:pPr>
            <a:r>
              <a:rPr lang="pt-BR" dirty="0" err="1" smtClean="0">
                <a:solidFill>
                  <a:srgbClr val="7F6000"/>
                </a:solidFill>
              </a:rPr>
              <a:t>Josimayre</a:t>
            </a:r>
            <a:r>
              <a:rPr lang="pt-BR" dirty="0" smtClean="0">
                <a:solidFill>
                  <a:srgbClr val="7F6000"/>
                </a:solidFill>
              </a:rPr>
              <a:t> </a:t>
            </a:r>
            <a:r>
              <a:rPr lang="pt-BR" dirty="0">
                <a:solidFill>
                  <a:srgbClr val="7F6000"/>
                </a:solidFill>
              </a:rPr>
              <a:t>Novelli (</a:t>
            </a:r>
            <a:r>
              <a:rPr lang="pt-BR" dirty="0">
                <a:solidFill>
                  <a:srgbClr val="7F6000"/>
                </a:solidFill>
              </a:rPr>
              <a:t>Universidade Estadual de Maringá – jnovelli@uem.br) </a:t>
            </a:r>
          </a:p>
          <a:p>
            <a:pPr marL="0" indent="0">
              <a:buClr>
                <a:srgbClr val="7F6000"/>
              </a:buClr>
            </a:pPr>
            <a:r>
              <a:rPr lang="pt-BR" dirty="0" err="1">
                <a:solidFill>
                  <a:srgbClr val="7F6000"/>
                </a:solidFill>
              </a:rPr>
              <a:t>Josebely</a:t>
            </a:r>
            <a:r>
              <a:rPr lang="pt-BR" dirty="0">
                <a:solidFill>
                  <a:srgbClr val="7F6000"/>
                </a:solidFill>
              </a:rPr>
              <a:t> Martins de Souza Costa (Universidade Estadual de Maringá – jmsouza@uem.br)</a:t>
            </a:r>
          </a:p>
          <a:p>
            <a:pPr marL="0" indent="0">
              <a:buClr>
                <a:srgbClr val="7F6000"/>
              </a:buClr>
            </a:pPr>
            <a:r>
              <a:rPr lang="pt-BR" dirty="0">
                <a:solidFill>
                  <a:srgbClr val="7F6000"/>
                </a:solidFill>
              </a:rPr>
              <a:t>Carlos </a:t>
            </a:r>
            <a:r>
              <a:rPr lang="pt-BR" dirty="0" err="1">
                <a:solidFill>
                  <a:srgbClr val="7F6000"/>
                </a:solidFill>
              </a:rPr>
              <a:t>Fransley</a:t>
            </a:r>
            <a:r>
              <a:rPr lang="pt-BR" dirty="0">
                <a:solidFill>
                  <a:srgbClr val="7F6000"/>
                </a:solidFill>
              </a:rPr>
              <a:t> </a:t>
            </a:r>
            <a:r>
              <a:rPr lang="pt-BR" dirty="0" err="1">
                <a:solidFill>
                  <a:srgbClr val="7F6000"/>
                </a:solidFill>
              </a:rPr>
              <a:t>Scatambulo</a:t>
            </a:r>
            <a:r>
              <a:rPr lang="pt-BR" dirty="0">
                <a:solidFill>
                  <a:srgbClr val="7F6000"/>
                </a:solidFill>
              </a:rPr>
              <a:t> Costa </a:t>
            </a:r>
            <a:r>
              <a:rPr lang="pt-BR" dirty="0" smtClean="0">
                <a:solidFill>
                  <a:srgbClr val="7F6000"/>
                </a:solidFill>
              </a:rPr>
              <a:t>(Universidade </a:t>
            </a:r>
            <a:r>
              <a:rPr lang="pt-BR" dirty="0">
                <a:solidFill>
                  <a:srgbClr val="7F6000"/>
                </a:solidFill>
              </a:rPr>
              <a:t>Estadual de Maringá – cfscosta2@uem.br)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6000"/>
              </a:buClr>
              <a:buSzPts val="2400"/>
              <a:buNone/>
            </a:pPr>
            <a:endParaRPr dirty="0">
              <a:solidFill>
                <a:srgbClr val="7F6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lnSpc>
                <a:spcPts val="3000"/>
              </a:lnSpc>
              <a:buClr>
                <a:srgbClr val="7F6000"/>
              </a:buClr>
              <a:buSzPts val="3600"/>
            </a:pPr>
            <a:r>
              <a:rPr lang="pt-BR" sz="3600" b="1" dirty="0" smtClean="0">
                <a:solidFill>
                  <a:srgbClr val="833C0B"/>
                </a:solidFill>
              </a:rPr>
              <a:t>Formação </a:t>
            </a:r>
            <a:r>
              <a:rPr lang="pt-BR" sz="3600" b="1" dirty="0">
                <a:solidFill>
                  <a:srgbClr val="833C0B"/>
                </a:solidFill>
              </a:rPr>
              <a:t>Docente no Ensino Remoto Emergencial: Possibilidades para as aulas síncronas e assíncronas</a:t>
            </a:r>
            <a:r>
              <a:rPr lang="pt-BR" b="1" dirty="0">
                <a:solidFill>
                  <a:srgbClr val="833C0B"/>
                </a:solidFill>
              </a:rPr>
              <a:t> </a:t>
            </a:r>
            <a:endParaRPr dirty="0"/>
          </a:p>
        </p:txBody>
      </p:sp>
      <p:sp>
        <p:nvSpPr>
          <p:cNvPr id="50" name="Google Shape;50;p2"/>
          <p:cNvSpPr/>
          <p:nvPr/>
        </p:nvSpPr>
        <p:spPr>
          <a:xfrm>
            <a:off x="8714509" y="3893127"/>
            <a:ext cx="3477491" cy="296487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Canto reservado </a:t>
            </a:r>
            <a:b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LIBRAS</a:t>
            </a:r>
            <a:endParaRPr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039234"/>
            <a:ext cx="8856984" cy="498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01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lnSpc>
                <a:spcPts val="3000"/>
              </a:lnSpc>
              <a:buClr>
                <a:srgbClr val="7F6000"/>
              </a:buClr>
              <a:buSzPts val="3600"/>
            </a:pPr>
            <a:r>
              <a:rPr lang="pt-BR" sz="3600" b="1" dirty="0" smtClean="0">
                <a:solidFill>
                  <a:srgbClr val="833C0B"/>
                </a:solidFill>
              </a:rPr>
              <a:t>Formação </a:t>
            </a:r>
            <a:r>
              <a:rPr lang="pt-BR" sz="3600" b="1" dirty="0">
                <a:solidFill>
                  <a:srgbClr val="833C0B"/>
                </a:solidFill>
              </a:rPr>
              <a:t>Docente no Ensino Remoto Emergencial: Possibilidades para as aulas síncronas e assíncronas</a:t>
            </a:r>
            <a:r>
              <a:rPr lang="pt-BR" b="1" dirty="0">
                <a:solidFill>
                  <a:srgbClr val="833C0B"/>
                </a:solidFill>
              </a:rPr>
              <a:t> </a:t>
            </a:r>
            <a:endParaRPr dirty="0"/>
          </a:p>
        </p:txBody>
      </p:sp>
      <p:sp>
        <p:nvSpPr>
          <p:cNvPr id="49" name="Google Shape;49;p2"/>
          <p:cNvSpPr txBox="1">
            <a:spLocks noGrp="1"/>
          </p:cNvSpPr>
          <p:nvPr>
            <p:ph type="body" idx="1"/>
          </p:nvPr>
        </p:nvSpPr>
        <p:spPr>
          <a:xfrm>
            <a:off x="335360" y="1268760"/>
            <a:ext cx="11233248" cy="473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just">
              <a:buNone/>
            </a:pPr>
            <a:r>
              <a:rPr lang="pt-BR" b="1" dirty="0" smtClean="0"/>
              <a:t>Resultados </a:t>
            </a:r>
            <a:r>
              <a:rPr lang="pt-BR" b="1" dirty="0"/>
              <a:t>e </a:t>
            </a:r>
            <a:r>
              <a:rPr lang="pt-BR" b="1" dirty="0" smtClean="0"/>
              <a:t>Discussões</a:t>
            </a:r>
            <a:endParaRPr lang="pt-BR" b="1" dirty="0"/>
          </a:p>
          <a:p>
            <a:pPr algn="just"/>
            <a:r>
              <a:rPr lang="pt-BR" dirty="0" smtClean="0"/>
              <a:t>Avaliação do curso (considerando </a:t>
            </a:r>
            <a:r>
              <a:rPr lang="pt-BR" dirty="0"/>
              <a:t>sua </a:t>
            </a:r>
            <a:r>
              <a:rPr lang="pt-BR" dirty="0" smtClean="0"/>
              <a:t>aprendizagem)</a:t>
            </a:r>
          </a:p>
          <a:p>
            <a:pPr lvl="1" algn="just"/>
            <a:r>
              <a:rPr lang="pt-BR" dirty="0" smtClean="0"/>
              <a:t>Todos </a:t>
            </a:r>
            <a:r>
              <a:rPr lang="pt-BR" dirty="0"/>
              <a:t>os respondentes apreciaram de forma positiva e avaliaram o conteúdo disponibilizado, bem como as discussões, como </a:t>
            </a:r>
            <a:r>
              <a:rPr lang="pt-BR" b="1" dirty="0"/>
              <a:t>extremamente importantes </a:t>
            </a:r>
            <a:r>
              <a:rPr lang="pt-BR" dirty="0"/>
              <a:t>para sua formação docente </a:t>
            </a:r>
            <a:r>
              <a:rPr lang="pt-BR" dirty="0" smtClean="0"/>
              <a:t>no cenário </a:t>
            </a:r>
            <a:r>
              <a:rPr lang="pt-BR" dirty="0"/>
              <a:t>de pandemia. </a:t>
            </a: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b="1" dirty="0" smtClean="0"/>
          </a:p>
        </p:txBody>
      </p:sp>
      <p:sp>
        <p:nvSpPr>
          <p:cNvPr id="50" name="Google Shape;50;p2"/>
          <p:cNvSpPr/>
          <p:nvPr/>
        </p:nvSpPr>
        <p:spPr>
          <a:xfrm>
            <a:off x="8714509" y="3893127"/>
            <a:ext cx="3477491" cy="296487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Canto reservado </a:t>
            </a:r>
            <a:b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LIBRAS</a:t>
            </a:r>
            <a:endParaRPr/>
          </a:p>
        </p:txBody>
      </p:sp>
      <p:sp>
        <p:nvSpPr>
          <p:cNvPr id="5" name="Google Shape;49;p2"/>
          <p:cNvSpPr txBox="1">
            <a:spLocks/>
          </p:cNvSpPr>
          <p:nvPr/>
        </p:nvSpPr>
        <p:spPr>
          <a:xfrm>
            <a:off x="479376" y="3356992"/>
            <a:ext cx="8235133" cy="2736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pt-BR" u="sng" dirty="0" smtClean="0"/>
              <a:t>Destacaram</a:t>
            </a:r>
            <a:r>
              <a:rPr lang="pt-BR" dirty="0" smtClean="0"/>
              <a:t>:</a:t>
            </a:r>
          </a:p>
          <a:p>
            <a:pPr lvl="1" algn="just"/>
            <a:r>
              <a:rPr lang="pt-BR" dirty="0" smtClean="0"/>
              <a:t>Acesso a diversas ferramentas e plataformas de aprendizagem;</a:t>
            </a:r>
          </a:p>
          <a:p>
            <a:pPr lvl="1" algn="just"/>
            <a:r>
              <a:rPr lang="pt-BR" dirty="0" smtClean="0"/>
              <a:t>Oportunidade de aprendizagem durante o curso;</a:t>
            </a:r>
          </a:p>
          <a:p>
            <a:pPr lvl="1" algn="just"/>
            <a:r>
              <a:rPr lang="pt-BR" dirty="0" smtClean="0">
                <a:solidFill>
                  <a:srgbClr val="FF0000"/>
                </a:solidFill>
              </a:rPr>
              <a:t>Obs.: Excertos a seguir (Quadro 1)</a:t>
            </a:r>
          </a:p>
          <a:p>
            <a:pPr marL="114300" indent="0" algn="just">
              <a:buFont typeface="Arial"/>
              <a:buNone/>
            </a:pPr>
            <a:endParaRPr lang="pt-BR" dirty="0" smtClean="0"/>
          </a:p>
          <a:p>
            <a:pPr marL="114300" indent="0" algn="just">
              <a:buFont typeface="Arial"/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3225119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lnSpc>
                <a:spcPts val="3000"/>
              </a:lnSpc>
              <a:buClr>
                <a:srgbClr val="7F6000"/>
              </a:buClr>
              <a:buSzPts val="3600"/>
            </a:pPr>
            <a:r>
              <a:rPr lang="pt-BR" sz="3600" b="1" dirty="0" smtClean="0">
                <a:solidFill>
                  <a:srgbClr val="833C0B"/>
                </a:solidFill>
              </a:rPr>
              <a:t>Formação </a:t>
            </a:r>
            <a:r>
              <a:rPr lang="pt-BR" sz="3600" b="1" dirty="0">
                <a:solidFill>
                  <a:srgbClr val="833C0B"/>
                </a:solidFill>
              </a:rPr>
              <a:t>Docente no Ensino Remoto Emergencial: Possibilidades para as aulas síncronas e assíncronas</a:t>
            </a:r>
            <a:r>
              <a:rPr lang="pt-BR" b="1" dirty="0">
                <a:solidFill>
                  <a:srgbClr val="833C0B"/>
                </a:solidFill>
              </a:rPr>
              <a:t> </a:t>
            </a:r>
            <a:endParaRPr dirty="0"/>
          </a:p>
        </p:txBody>
      </p:sp>
      <p:sp>
        <p:nvSpPr>
          <p:cNvPr id="49" name="Google Shape;49;p2"/>
          <p:cNvSpPr txBox="1">
            <a:spLocks noGrp="1"/>
          </p:cNvSpPr>
          <p:nvPr>
            <p:ph type="body" idx="1"/>
          </p:nvPr>
        </p:nvSpPr>
        <p:spPr>
          <a:xfrm>
            <a:off x="767408" y="980728"/>
            <a:ext cx="10873208" cy="473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pt-BR" sz="2400" dirty="0"/>
              <a:t>Quadro 1 - Avaliação do curso pelos </a:t>
            </a:r>
            <a:r>
              <a:rPr lang="pt-BR" sz="2400" dirty="0" smtClean="0"/>
              <a:t>participantes</a:t>
            </a:r>
          </a:p>
          <a:p>
            <a:pPr marL="114300" indent="0">
              <a:buNone/>
            </a:pPr>
            <a:endParaRPr lang="pt-BR" dirty="0"/>
          </a:p>
          <a:p>
            <a:pPr marL="114300" indent="0" algn="just">
              <a:buNone/>
            </a:pPr>
            <a:endParaRPr lang="pt-BR" b="1" dirty="0" smtClean="0"/>
          </a:p>
        </p:txBody>
      </p:sp>
      <p:sp>
        <p:nvSpPr>
          <p:cNvPr id="50" name="Google Shape;50;p2"/>
          <p:cNvSpPr/>
          <p:nvPr/>
        </p:nvSpPr>
        <p:spPr>
          <a:xfrm>
            <a:off x="8714509" y="3893127"/>
            <a:ext cx="3477491" cy="296487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Canto reservado </a:t>
            </a:r>
            <a:b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LIBRAS</a:t>
            </a:r>
            <a:endParaRPr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22721" r="55156" b="13690"/>
          <a:stretch/>
        </p:blipFill>
        <p:spPr bwMode="auto">
          <a:xfrm>
            <a:off x="1703512" y="1530323"/>
            <a:ext cx="4680520" cy="456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088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lnSpc>
                <a:spcPts val="3000"/>
              </a:lnSpc>
              <a:buClr>
                <a:srgbClr val="7F6000"/>
              </a:buClr>
              <a:buSzPts val="3600"/>
            </a:pPr>
            <a:r>
              <a:rPr lang="pt-BR" sz="3600" b="1" dirty="0" smtClean="0">
                <a:solidFill>
                  <a:srgbClr val="833C0B"/>
                </a:solidFill>
              </a:rPr>
              <a:t>Formação </a:t>
            </a:r>
            <a:r>
              <a:rPr lang="pt-BR" sz="3600" b="1" dirty="0">
                <a:solidFill>
                  <a:srgbClr val="833C0B"/>
                </a:solidFill>
              </a:rPr>
              <a:t>Docente no Ensino Remoto Emergencial: Possibilidades para as aulas síncronas e assíncronas</a:t>
            </a:r>
            <a:r>
              <a:rPr lang="pt-BR" b="1" dirty="0">
                <a:solidFill>
                  <a:srgbClr val="833C0B"/>
                </a:solidFill>
              </a:rPr>
              <a:t> </a:t>
            </a:r>
            <a:endParaRPr dirty="0"/>
          </a:p>
        </p:txBody>
      </p:sp>
      <p:sp>
        <p:nvSpPr>
          <p:cNvPr id="50" name="Google Shape;50;p2"/>
          <p:cNvSpPr/>
          <p:nvPr/>
        </p:nvSpPr>
        <p:spPr>
          <a:xfrm>
            <a:off x="8714509" y="3893127"/>
            <a:ext cx="3477491" cy="296487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Canto reservado </a:t>
            </a:r>
            <a:b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LIBRAS</a:t>
            </a:r>
            <a:endParaRPr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79376" y="1340768"/>
            <a:ext cx="11089232" cy="1872208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300" dirty="0" smtClean="0"/>
              <a:t>Questão: </a:t>
            </a:r>
            <a:r>
              <a:rPr lang="pt-BR" sz="2300" dirty="0"/>
              <a:t>"</a:t>
            </a:r>
            <a:r>
              <a:rPr lang="pt-BR" sz="2300" dirty="0"/>
              <a:t>Já participou ou ministrou disciplinas/aulas em formato remoto ou </a:t>
            </a:r>
            <a:r>
              <a:rPr lang="pt-BR" sz="2300" dirty="0" err="1"/>
              <a:t>EaD</a:t>
            </a:r>
            <a:r>
              <a:rPr lang="pt-BR" sz="2300" dirty="0"/>
              <a:t>?, </a:t>
            </a:r>
            <a:endParaRPr lang="pt-BR" sz="100" dirty="0" smtClean="0"/>
          </a:p>
          <a:p>
            <a:pPr marL="114300" indent="0" algn="just">
              <a:buNone/>
            </a:pPr>
            <a:endParaRPr lang="pt-BR" sz="2300" b="1" dirty="0" smtClean="0"/>
          </a:p>
          <a:p>
            <a:pPr marL="114300" indent="0" algn="just">
              <a:buNone/>
            </a:pPr>
            <a:r>
              <a:rPr lang="pt-BR" sz="2000" b="1" dirty="0" smtClean="0"/>
              <a:t>Gráfico 1 – Questionamento sobre participação em aulas remotas ou EAD.</a:t>
            </a:r>
          </a:p>
          <a:p>
            <a:pPr marL="114300" indent="0" algn="just">
              <a:buNone/>
            </a:pPr>
            <a:endParaRPr lang="pt-BR" sz="2300" b="1" dirty="0"/>
          </a:p>
          <a:p>
            <a:pPr marL="114300" indent="0" algn="just">
              <a:buNone/>
            </a:pPr>
            <a:endParaRPr lang="pt-BR" sz="2300" b="1" dirty="0" smtClean="0"/>
          </a:p>
          <a:p>
            <a:pPr marL="114300" indent="0" algn="just">
              <a:buNone/>
            </a:pPr>
            <a:endParaRPr lang="pt-BR" sz="2300" b="1" dirty="0"/>
          </a:p>
          <a:p>
            <a:pPr marL="114300" indent="0" algn="just">
              <a:buNone/>
            </a:pPr>
            <a:endParaRPr lang="pt-BR" sz="2300" b="1" dirty="0" smtClean="0"/>
          </a:p>
          <a:p>
            <a:pPr marL="114300" indent="0" algn="just">
              <a:buNone/>
            </a:pPr>
            <a:endParaRPr lang="pt-BR" sz="2300" b="1" dirty="0"/>
          </a:p>
          <a:p>
            <a:pPr marL="114300" indent="0" algn="just">
              <a:buNone/>
            </a:pPr>
            <a:endParaRPr lang="pt-BR" sz="2300" b="1" dirty="0" smtClean="0"/>
          </a:p>
          <a:p>
            <a:pPr marL="114300" indent="0" algn="just">
              <a:buNone/>
            </a:pPr>
            <a:r>
              <a:rPr lang="pt-BR" sz="2400" dirty="0" smtClean="0"/>
              <a:t>                              </a:t>
            </a:r>
            <a:r>
              <a:rPr lang="pt-BR" sz="1800" dirty="0" smtClean="0"/>
              <a:t>Fonte</a:t>
            </a:r>
            <a:r>
              <a:rPr lang="pt-BR" sz="1800" dirty="0"/>
              <a:t>: Autoria própria.</a:t>
            </a:r>
            <a:endParaRPr lang="pt-BR" sz="1800" dirty="0"/>
          </a:p>
          <a:p>
            <a:pPr marL="114300" indent="0" algn="just">
              <a:buNone/>
            </a:pPr>
            <a:endParaRPr lang="pt-BR" sz="2300" b="1" dirty="0"/>
          </a:p>
        </p:txBody>
      </p:sp>
      <p:pic>
        <p:nvPicPr>
          <p:cNvPr id="6" name="Imagem 5"/>
          <p:cNvPicPr/>
          <p:nvPr/>
        </p:nvPicPr>
        <p:blipFill rotWithShape="1">
          <a:blip r:embed="rId3"/>
          <a:srcRect l="29386" t="43640" r="35114" b="28096"/>
          <a:stretch/>
        </p:blipFill>
        <p:spPr bwMode="auto">
          <a:xfrm>
            <a:off x="1703512" y="2852936"/>
            <a:ext cx="5976664" cy="2566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5646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ts val="3000"/>
              </a:lnSpc>
              <a:buClr>
                <a:srgbClr val="7F6000"/>
              </a:buClr>
              <a:buSzPts val="3600"/>
            </a:pPr>
            <a:r>
              <a:rPr lang="pt-BR" sz="3200" b="1" dirty="0">
                <a:solidFill>
                  <a:srgbClr val="833C0B"/>
                </a:solidFill>
              </a:rPr>
              <a:t>Formação </a:t>
            </a:r>
            <a:r>
              <a:rPr lang="pt-BR" sz="3200" b="1" dirty="0">
                <a:solidFill>
                  <a:srgbClr val="833C0B"/>
                </a:solidFill>
              </a:rPr>
              <a:t>Docente no Ensino Remoto Emergencial: Possibilidades para as aulas síncronas e assíncronas </a:t>
            </a:r>
            <a:endParaRPr sz="3200" b="1" dirty="0">
              <a:solidFill>
                <a:srgbClr val="833C0B"/>
              </a:solidFill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8714509" y="3893127"/>
            <a:ext cx="3477491" cy="296487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Canto reservado </a:t>
            </a:r>
            <a:b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LIBRAS</a:t>
            </a:r>
            <a:endParaRPr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79376" y="1628800"/>
            <a:ext cx="8235133" cy="187220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t-BR" dirty="0"/>
              <a:t>A Figura </a:t>
            </a:r>
            <a:r>
              <a:rPr lang="pt-BR" dirty="0" smtClean="0"/>
              <a:t>1, a seguir, contempla </a:t>
            </a:r>
            <a:r>
              <a:rPr lang="pt-BR" dirty="0"/>
              <a:t>a principal necessidade e/ou dificuldade a ser superada pelos professores no cenário do ERE. Evidenciamos que os docentes reconhecem suas necessidades de conhecer e usar de forma adequada as diversas ferramentas tecnológicas voltadas para o processo de ensino e aprendizagem. </a:t>
            </a:r>
          </a:p>
          <a:p>
            <a:pPr marL="114300" indent="0" algn="just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84382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ts val="3000"/>
              </a:lnSpc>
              <a:buClr>
                <a:srgbClr val="7F6000"/>
              </a:buClr>
              <a:buSzPts val="3600"/>
            </a:pPr>
            <a:r>
              <a:rPr lang="pt-BR" sz="3200" b="1" dirty="0">
                <a:solidFill>
                  <a:srgbClr val="833C0B"/>
                </a:solidFill>
              </a:rPr>
              <a:t>Formação </a:t>
            </a:r>
            <a:r>
              <a:rPr lang="pt-BR" sz="3200" b="1" dirty="0">
                <a:solidFill>
                  <a:srgbClr val="833C0B"/>
                </a:solidFill>
              </a:rPr>
              <a:t>Docente no Ensino Remoto Emergencial: Possibilidades para as aulas síncronas e assíncronas </a:t>
            </a:r>
            <a:endParaRPr sz="3200" b="1" dirty="0">
              <a:solidFill>
                <a:srgbClr val="833C0B"/>
              </a:solidFill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8714509" y="3893127"/>
            <a:ext cx="3477491" cy="296487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Canto reservado </a:t>
            </a:r>
            <a:b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LIBRAS</a:t>
            </a:r>
            <a:endParaRPr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79376" y="1340768"/>
            <a:ext cx="11089232" cy="187220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t-BR" sz="2400" b="1" dirty="0" smtClean="0"/>
              <a:t>Figura </a:t>
            </a:r>
            <a:r>
              <a:rPr lang="pt-BR" sz="2400" b="1" dirty="0"/>
              <a:t>1 – Recorte contendo algumas respostas dos cursistas sobre a questão: “Qual a sua principal necessidade ou dificuldade a ser superada?”</a:t>
            </a:r>
          </a:p>
          <a:p>
            <a:pPr marL="114300" indent="0" algn="just">
              <a:buNone/>
            </a:pPr>
            <a:endParaRPr lang="pt-BR" sz="2300" b="1" dirty="0"/>
          </a:p>
          <a:p>
            <a:pPr marL="114300" indent="0" algn="just">
              <a:buNone/>
            </a:pPr>
            <a:endParaRPr lang="pt-BR" sz="2400" dirty="0"/>
          </a:p>
          <a:p>
            <a:pPr marL="114300" indent="0" algn="just">
              <a:buNone/>
            </a:pPr>
            <a:endParaRPr lang="pt-BR" sz="2300" b="1" dirty="0"/>
          </a:p>
          <a:p>
            <a:pPr marL="114300" indent="0" algn="just">
              <a:buNone/>
            </a:pPr>
            <a:endParaRPr lang="pt-BR" sz="2400" dirty="0"/>
          </a:p>
          <a:p>
            <a:pPr marL="114300" indent="0" algn="just">
              <a:buNone/>
            </a:pPr>
            <a:endParaRPr lang="pt-BR" sz="2300" b="1" dirty="0"/>
          </a:p>
          <a:p>
            <a:pPr marL="114300" indent="0" algn="just">
              <a:buNone/>
            </a:pPr>
            <a:endParaRPr lang="pt-BR" sz="2300" b="1" dirty="0" smtClean="0"/>
          </a:p>
          <a:p>
            <a:pPr marL="114300" indent="0" algn="just">
              <a:buNone/>
            </a:pPr>
            <a:r>
              <a:rPr lang="pt-BR" sz="2400" dirty="0" smtClean="0"/>
              <a:t>                                         </a:t>
            </a:r>
          </a:p>
          <a:p>
            <a:pPr marL="114300" indent="0" algn="just">
              <a:buNone/>
            </a:pPr>
            <a:endParaRPr lang="pt-BR" sz="1000" dirty="0"/>
          </a:p>
          <a:p>
            <a:pPr marL="114300" indent="0" algn="just">
              <a:buNone/>
            </a:pPr>
            <a:r>
              <a:rPr lang="pt-BR" sz="2400" dirty="0" smtClean="0"/>
              <a:t>                               </a:t>
            </a:r>
            <a:r>
              <a:rPr lang="pt-BR" sz="1800" dirty="0" smtClean="0"/>
              <a:t>Fonte</a:t>
            </a:r>
            <a:r>
              <a:rPr lang="pt-BR" sz="1800" dirty="0"/>
              <a:t>: Autoria própria.</a:t>
            </a:r>
            <a:endParaRPr lang="pt-BR" sz="1800" dirty="0"/>
          </a:p>
          <a:p>
            <a:pPr marL="114300" indent="0" algn="just">
              <a:buNone/>
            </a:pPr>
            <a:endParaRPr lang="pt-BR" sz="2300" b="1" dirty="0"/>
          </a:p>
        </p:txBody>
      </p:sp>
      <p:pic>
        <p:nvPicPr>
          <p:cNvPr id="7" name="Imagem 6"/>
          <p:cNvPicPr/>
          <p:nvPr/>
        </p:nvPicPr>
        <p:blipFill rotWithShape="1">
          <a:blip r:embed="rId3"/>
          <a:srcRect l="16772" t="20845" r="18344" b="13293"/>
          <a:stretch/>
        </p:blipFill>
        <p:spPr bwMode="auto">
          <a:xfrm>
            <a:off x="1888660" y="2231166"/>
            <a:ext cx="5791516" cy="3502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7063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ts val="3000"/>
              </a:lnSpc>
              <a:buClr>
                <a:srgbClr val="7F6000"/>
              </a:buClr>
              <a:buSzPts val="3600"/>
            </a:pPr>
            <a:r>
              <a:rPr lang="pt-BR" sz="3200" b="1" dirty="0">
                <a:solidFill>
                  <a:srgbClr val="833C0B"/>
                </a:solidFill>
              </a:rPr>
              <a:t>Formação </a:t>
            </a:r>
            <a:r>
              <a:rPr lang="pt-BR" sz="3200" b="1" dirty="0">
                <a:solidFill>
                  <a:srgbClr val="833C0B"/>
                </a:solidFill>
              </a:rPr>
              <a:t>Docente no Ensino Remoto Emergencial: Possibilidades para as aulas síncronas e assíncronas </a:t>
            </a:r>
            <a:endParaRPr sz="3200" b="1" dirty="0">
              <a:solidFill>
                <a:srgbClr val="833C0B"/>
              </a:solidFill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8714509" y="3893127"/>
            <a:ext cx="3477491" cy="296487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Canto reservado </a:t>
            </a:r>
            <a:b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LIBRAS</a:t>
            </a:r>
            <a:endParaRPr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551384" y="1287840"/>
            <a:ext cx="11089232" cy="1872208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400" dirty="0" smtClean="0"/>
              <a:t>Sobre </a:t>
            </a:r>
            <a:r>
              <a:rPr lang="pt-BR" sz="2400" dirty="0"/>
              <a:t>a metodologia e recursos utilizados no referido </a:t>
            </a:r>
            <a:r>
              <a:rPr lang="pt-BR" sz="2400" dirty="0" smtClean="0"/>
              <a:t>curso:</a:t>
            </a:r>
          </a:p>
          <a:p>
            <a:pPr algn="just"/>
            <a:r>
              <a:rPr lang="pt-BR" sz="2400" dirty="0"/>
              <a:t>M</a:t>
            </a:r>
            <a:r>
              <a:rPr lang="pt-BR" sz="2400" dirty="0" smtClean="0"/>
              <a:t>ais </a:t>
            </a:r>
            <a:r>
              <a:rPr lang="pt-BR" sz="2400" dirty="0"/>
              <a:t>de 80% dos docentes avaliaram de forma bastante </a:t>
            </a:r>
            <a:r>
              <a:rPr lang="pt-BR" sz="2400" dirty="0" smtClean="0"/>
              <a:t>positiva;</a:t>
            </a:r>
          </a:p>
          <a:p>
            <a:pPr lvl="1" algn="just"/>
            <a:r>
              <a:rPr lang="pt-BR" sz="2000" dirty="0" smtClean="0"/>
              <a:t>Isso mostra que toda </a:t>
            </a:r>
            <a:r>
              <a:rPr lang="pt-BR" sz="2000" dirty="0"/>
              <a:t>a aprendizagem mobilizada durante o curso fez algum sentido para eles. </a:t>
            </a:r>
            <a:endParaRPr lang="pt-BR" sz="2000" dirty="0"/>
          </a:p>
          <a:p>
            <a:pPr marL="114300" indent="0" algn="just">
              <a:buNone/>
            </a:pPr>
            <a:endParaRPr lang="pt-BR" sz="100" dirty="0" smtClean="0"/>
          </a:p>
          <a:p>
            <a:pPr marL="114300" indent="0" algn="just">
              <a:buNone/>
            </a:pPr>
            <a:r>
              <a:rPr lang="pt-BR" sz="2000" b="1" dirty="0"/>
              <a:t>Gráfico 2 - Avaliação quanto à metodologia e recursos utilizados </a:t>
            </a:r>
            <a:endParaRPr lang="pt-BR" sz="2000" b="1" dirty="0"/>
          </a:p>
          <a:p>
            <a:pPr marL="114300" indent="0" algn="just">
              <a:buNone/>
            </a:pPr>
            <a:endParaRPr lang="pt-BR" sz="2300" b="1" dirty="0" smtClean="0"/>
          </a:p>
          <a:p>
            <a:pPr marL="114300" indent="0" algn="just">
              <a:buNone/>
            </a:pPr>
            <a:endParaRPr lang="pt-BR" sz="2300" b="1" dirty="0"/>
          </a:p>
          <a:p>
            <a:pPr marL="114300" indent="0" algn="just">
              <a:buNone/>
            </a:pPr>
            <a:endParaRPr lang="pt-BR" sz="2300" b="1" dirty="0" smtClean="0"/>
          </a:p>
          <a:p>
            <a:pPr marL="114300" indent="0" algn="just">
              <a:buNone/>
            </a:pPr>
            <a:endParaRPr lang="pt-BR" sz="2300" b="1" dirty="0"/>
          </a:p>
          <a:p>
            <a:pPr marL="114300" indent="0" algn="just">
              <a:buNone/>
            </a:pPr>
            <a:endParaRPr lang="pt-BR" sz="2300" b="1" dirty="0" smtClean="0"/>
          </a:p>
          <a:p>
            <a:pPr marL="114300" indent="0" algn="just">
              <a:buNone/>
            </a:pPr>
            <a:r>
              <a:rPr lang="pt-BR" sz="2400" dirty="0" smtClean="0"/>
              <a:t>                              </a:t>
            </a:r>
          </a:p>
          <a:p>
            <a:pPr marL="114300" indent="0" algn="just">
              <a:buNone/>
            </a:pPr>
            <a:r>
              <a:rPr lang="pt-BR" sz="1800" dirty="0" smtClean="0"/>
              <a:t>                                 Fonte</a:t>
            </a:r>
            <a:r>
              <a:rPr lang="pt-BR" sz="1800" dirty="0"/>
              <a:t>: Autoria própria.</a:t>
            </a:r>
            <a:endParaRPr lang="pt-BR" sz="1800" dirty="0"/>
          </a:p>
          <a:p>
            <a:pPr marL="114300" indent="0" algn="just">
              <a:buNone/>
            </a:pPr>
            <a:endParaRPr lang="pt-BR" sz="2300" b="1" dirty="0"/>
          </a:p>
        </p:txBody>
      </p:sp>
      <p:pic>
        <p:nvPicPr>
          <p:cNvPr id="8" name="Imagem 7"/>
          <p:cNvPicPr/>
          <p:nvPr/>
        </p:nvPicPr>
        <p:blipFill rotWithShape="1">
          <a:blip r:embed="rId3"/>
          <a:srcRect l="28538" t="34743" r="32565" b="31118"/>
          <a:stretch/>
        </p:blipFill>
        <p:spPr bwMode="auto">
          <a:xfrm>
            <a:off x="1785329" y="3501008"/>
            <a:ext cx="4667250" cy="2302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1388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ts val="3000"/>
              </a:lnSpc>
              <a:buClr>
                <a:srgbClr val="7F6000"/>
              </a:buClr>
              <a:buSzPts val="3600"/>
            </a:pPr>
            <a:r>
              <a:rPr lang="pt-BR" sz="3200" b="1" dirty="0">
                <a:solidFill>
                  <a:srgbClr val="833C0B"/>
                </a:solidFill>
              </a:rPr>
              <a:t>Formação </a:t>
            </a:r>
            <a:r>
              <a:rPr lang="pt-BR" sz="3200" b="1" dirty="0">
                <a:solidFill>
                  <a:srgbClr val="833C0B"/>
                </a:solidFill>
              </a:rPr>
              <a:t>Docente no Ensino Remoto Emergencial: Possibilidades para as aulas síncronas e assíncronas </a:t>
            </a:r>
            <a:endParaRPr sz="3200" b="1" dirty="0">
              <a:solidFill>
                <a:srgbClr val="833C0B"/>
              </a:solidFill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8714509" y="3893127"/>
            <a:ext cx="3477491" cy="296487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Canto reservado </a:t>
            </a:r>
            <a:b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LIBRAS</a:t>
            </a:r>
            <a:endParaRPr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79376" y="1484784"/>
            <a:ext cx="11161240" cy="2016224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dirty="0"/>
              <a:t>A </a:t>
            </a:r>
            <a:r>
              <a:rPr lang="pt-BR" dirty="0" smtClean="0"/>
              <a:t>pergunta a seguir diz </a:t>
            </a:r>
            <a:r>
              <a:rPr lang="pt-BR" dirty="0"/>
              <a:t>respeito ao aprendizado que os docentes tiveram durante o curso em questão. Por meio de algumas respostas mostradas na Figura 2, </a:t>
            </a:r>
            <a:r>
              <a:rPr lang="pt-BR" dirty="0" smtClean="0"/>
              <a:t>observamos que vários </a:t>
            </a:r>
            <a:r>
              <a:rPr lang="pt-BR" dirty="0"/>
              <a:t>foram os conhecimentos </a:t>
            </a:r>
            <a:r>
              <a:rPr lang="pt-BR" dirty="0" smtClean="0"/>
              <a:t>mobilizados</a:t>
            </a:r>
          </a:p>
          <a:p>
            <a:pPr algn="just"/>
            <a:r>
              <a:rPr lang="pt-BR" dirty="0" smtClean="0"/>
              <a:t>dominar </a:t>
            </a:r>
            <a:r>
              <a:rPr lang="pt-BR" dirty="0"/>
              <a:t>as ferramentas tecnológicas; </a:t>
            </a:r>
            <a:endParaRPr lang="pt-BR" dirty="0" smtClean="0"/>
          </a:p>
          <a:p>
            <a:pPr algn="just"/>
            <a:r>
              <a:rPr lang="pt-BR" dirty="0" smtClean="0"/>
              <a:t>saber </a:t>
            </a:r>
            <a:r>
              <a:rPr lang="pt-BR" dirty="0"/>
              <a:t>usar as ferramentas em suas práticas pedagógicas; </a:t>
            </a:r>
            <a:endParaRPr lang="pt-BR" dirty="0" smtClean="0"/>
          </a:p>
          <a:p>
            <a:pPr algn="just"/>
            <a:r>
              <a:rPr lang="pt-BR" dirty="0" smtClean="0"/>
              <a:t>novas </a:t>
            </a:r>
            <a:r>
              <a:rPr lang="pt-BR" dirty="0"/>
              <a:t>técnicas e metodologias de ensino; </a:t>
            </a:r>
            <a:endParaRPr lang="pt-BR" dirty="0" smtClean="0"/>
          </a:p>
          <a:p>
            <a:pPr algn="just"/>
            <a:r>
              <a:rPr lang="pt-BR" dirty="0" smtClean="0"/>
              <a:t>conceitos </a:t>
            </a:r>
            <a:r>
              <a:rPr lang="pt-BR" dirty="0"/>
              <a:t>de modalidades de ensino, dentre outros.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41678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ts val="3000"/>
              </a:lnSpc>
              <a:buClr>
                <a:srgbClr val="7F6000"/>
              </a:buClr>
              <a:buSzPts val="3600"/>
            </a:pPr>
            <a:r>
              <a:rPr lang="pt-BR" sz="3200" b="1" dirty="0">
                <a:solidFill>
                  <a:srgbClr val="833C0B"/>
                </a:solidFill>
              </a:rPr>
              <a:t>Formação </a:t>
            </a:r>
            <a:r>
              <a:rPr lang="pt-BR" sz="3200" b="1" dirty="0">
                <a:solidFill>
                  <a:srgbClr val="833C0B"/>
                </a:solidFill>
              </a:rPr>
              <a:t>Docente no Ensino Remoto Emergencial: Possibilidades para as aulas síncronas e assíncronas </a:t>
            </a:r>
            <a:endParaRPr sz="3200" b="1" dirty="0">
              <a:solidFill>
                <a:srgbClr val="833C0B"/>
              </a:solidFill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8714509" y="3893127"/>
            <a:ext cx="3477491" cy="296487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Canto reservado </a:t>
            </a:r>
            <a:b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LIBRAS</a:t>
            </a:r>
            <a:endParaRPr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79376" y="1124744"/>
            <a:ext cx="11089232" cy="20882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t-BR" sz="2400" b="1" dirty="0" smtClean="0"/>
              <a:t>Figura 2 – </a:t>
            </a:r>
            <a:r>
              <a:rPr lang="pt-BR" sz="2400" b="1" dirty="0"/>
              <a:t>Recorte contendo respostas dos cursistas a respeito do aprendizado oportunizado pelo curso</a:t>
            </a:r>
            <a:r>
              <a:rPr lang="pt-BR" sz="2400" b="1" dirty="0" smtClean="0"/>
              <a:t>. </a:t>
            </a:r>
            <a:r>
              <a:rPr lang="pt-BR" sz="2400" i="1" dirty="0" smtClean="0"/>
              <a:t>(parte 1)</a:t>
            </a:r>
            <a:endParaRPr lang="pt-BR" sz="2300" i="1" dirty="0"/>
          </a:p>
          <a:p>
            <a:pPr marL="114300" indent="0" algn="just">
              <a:buNone/>
            </a:pPr>
            <a:endParaRPr lang="pt-BR" sz="2400" dirty="0"/>
          </a:p>
          <a:p>
            <a:pPr marL="114300" indent="0" algn="just">
              <a:buNone/>
            </a:pPr>
            <a:endParaRPr lang="pt-BR" sz="2300" b="1" dirty="0"/>
          </a:p>
          <a:p>
            <a:pPr marL="114300" indent="0" algn="just">
              <a:buNone/>
            </a:pPr>
            <a:endParaRPr lang="pt-BR" sz="2300" b="1" dirty="0"/>
          </a:p>
        </p:txBody>
      </p:sp>
      <p:pic>
        <p:nvPicPr>
          <p:cNvPr id="6" name="Imagem 5"/>
          <p:cNvPicPr/>
          <p:nvPr/>
        </p:nvPicPr>
        <p:blipFill rotWithShape="1">
          <a:blip r:embed="rId3"/>
          <a:srcRect l="15966" t="14502" r="17958" b="12113"/>
          <a:stretch/>
        </p:blipFill>
        <p:spPr bwMode="auto">
          <a:xfrm>
            <a:off x="1271464" y="1988841"/>
            <a:ext cx="5955439" cy="36724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95600" y="5723964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/>
              <a:t>Fonte: Autoria própria</a:t>
            </a:r>
            <a:r>
              <a:rPr lang="pt-BR" sz="1800" dirty="0" smtClean="0"/>
              <a:t>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406788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ts val="3000"/>
              </a:lnSpc>
              <a:buClr>
                <a:srgbClr val="7F6000"/>
              </a:buClr>
              <a:buSzPts val="3600"/>
            </a:pPr>
            <a:r>
              <a:rPr lang="pt-BR" sz="3200" b="1" dirty="0">
                <a:solidFill>
                  <a:srgbClr val="833C0B"/>
                </a:solidFill>
              </a:rPr>
              <a:t>Formação </a:t>
            </a:r>
            <a:r>
              <a:rPr lang="pt-BR" sz="3200" b="1" dirty="0">
                <a:solidFill>
                  <a:srgbClr val="833C0B"/>
                </a:solidFill>
              </a:rPr>
              <a:t>Docente no Ensino Remoto Emergencial: Possibilidades para as aulas síncronas e assíncronas </a:t>
            </a:r>
            <a:endParaRPr sz="3200" b="1" dirty="0">
              <a:solidFill>
                <a:srgbClr val="833C0B"/>
              </a:solidFill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8714509" y="3893127"/>
            <a:ext cx="3477491" cy="296487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Canto reservado </a:t>
            </a:r>
            <a:b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LIBRAS</a:t>
            </a:r>
            <a:endParaRPr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79376" y="1124744"/>
            <a:ext cx="11089232" cy="20882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t-BR" sz="2400" b="1" dirty="0" smtClean="0"/>
              <a:t>Figura 2 – </a:t>
            </a:r>
            <a:r>
              <a:rPr lang="pt-BR" sz="2400" b="1" dirty="0"/>
              <a:t>Recorte contendo respostas dos cursistas a respeito do aprendizado oportunizado pelo curso</a:t>
            </a:r>
            <a:r>
              <a:rPr lang="pt-BR" sz="2400" b="1" dirty="0" smtClean="0"/>
              <a:t>. </a:t>
            </a:r>
            <a:r>
              <a:rPr lang="pt-BR" sz="2400" i="1" dirty="0" smtClean="0"/>
              <a:t>(parte 2)</a:t>
            </a:r>
            <a:endParaRPr lang="pt-BR" sz="2300" i="1" dirty="0"/>
          </a:p>
          <a:p>
            <a:pPr marL="114300" indent="0" algn="just">
              <a:buNone/>
            </a:pPr>
            <a:endParaRPr lang="pt-BR" sz="2400" dirty="0"/>
          </a:p>
          <a:p>
            <a:pPr marL="114300" indent="0" algn="just">
              <a:buNone/>
            </a:pPr>
            <a:endParaRPr lang="pt-BR" sz="2300" b="1" dirty="0"/>
          </a:p>
          <a:p>
            <a:pPr marL="114300" indent="0" algn="just">
              <a:buNone/>
            </a:pPr>
            <a:endParaRPr lang="pt-BR" sz="23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495600" y="5723964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/>
              <a:t>Fonte: Autoria própria</a:t>
            </a:r>
            <a:r>
              <a:rPr lang="pt-BR" sz="1800" dirty="0" smtClean="0"/>
              <a:t>.</a:t>
            </a:r>
            <a:endParaRPr lang="pt-BR" sz="1800" dirty="0"/>
          </a:p>
        </p:txBody>
      </p:sp>
      <p:pic>
        <p:nvPicPr>
          <p:cNvPr id="7" name="Imagem 6"/>
          <p:cNvPicPr/>
          <p:nvPr/>
        </p:nvPicPr>
        <p:blipFill rotWithShape="1">
          <a:blip r:embed="rId3"/>
          <a:srcRect l="15457" t="20544" r="17958" b="11480"/>
          <a:stretch/>
        </p:blipFill>
        <p:spPr bwMode="auto">
          <a:xfrm>
            <a:off x="1415480" y="2040971"/>
            <a:ext cx="6408712" cy="3678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205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ts val="3000"/>
              </a:lnSpc>
              <a:buClr>
                <a:srgbClr val="7F6000"/>
              </a:buClr>
              <a:buSzPts val="3600"/>
            </a:pPr>
            <a:r>
              <a:rPr lang="pt-BR" sz="3500" b="1" dirty="0" smtClean="0">
                <a:solidFill>
                  <a:srgbClr val="833C0B"/>
                </a:solidFill>
              </a:rPr>
              <a:t>Formação Docente no Ensino Remoto Emergencial: Possibilidades para as aulas síncronas e assíncronas </a:t>
            </a:r>
            <a:endParaRPr sz="3500" dirty="0"/>
          </a:p>
        </p:txBody>
      </p:sp>
      <p:sp>
        <p:nvSpPr>
          <p:cNvPr id="49" name="Google Shape;49;p2"/>
          <p:cNvSpPr txBox="1">
            <a:spLocks noGrp="1"/>
          </p:cNvSpPr>
          <p:nvPr>
            <p:ph type="body" idx="1"/>
          </p:nvPr>
        </p:nvSpPr>
        <p:spPr>
          <a:xfrm>
            <a:off x="767408" y="2119023"/>
            <a:ext cx="10515600" cy="473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buSzPts val="2800"/>
              <a:buNone/>
            </a:pPr>
            <a:r>
              <a:rPr lang="pt-BR" dirty="0" smtClean="0"/>
              <a:t>As </a:t>
            </a:r>
            <a:r>
              <a:rPr lang="pt-BR" dirty="0"/>
              <a:t>Tecnologias Digitais da Informação e Comunicação (TDIC) há tempos vem sendo discutidas no meio acadêmico. Entretanto, com o advento da pandemia da Covid-19, houve uma necessidade muito grande da sua utilização no Ensino Remoto Emergencial (ERE). </a:t>
            </a:r>
            <a:endParaRPr lang="pt-BR" dirty="0" smtClean="0"/>
          </a:p>
          <a:p>
            <a:pPr marL="0" indent="0" algn="just">
              <a:buSzPts val="2800"/>
              <a:buNone/>
            </a:pPr>
            <a:endParaRPr lang="pt-BR" dirty="0"/>
          </a:p>
        </p:txBody>
      </p:sp>
      <p:sp>
        <p:nvSpPr>
          <p:cNvPr id="50" name="Google Shape;50;p2"/>
          <p:cNvSpPr/>
          <p:nvPr/>
        </p:nvSpPr>
        <p:spPr>
          <a:xfrm>
            <a:off x="8714509" y="3893127"/>
            <a:ext cx="3477491" cy="296487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Canto reservado </a:t>
            </a:r>
            <a:b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LIBRAS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ts val="3000"/>
              </a:lnSpc>
              <a:buClr>
                <a:srgbClr val="7F6000"/>
              </a:buClr>
              <a:buSzPts val="3600"/>
            </a:pPr>
            <a:r>
              <a:rPr lang="pt-BR" sz="3200" b="1" dirty="0">
                <a:solidFill>
                  <a:srgbClr val="833C0B"/>
                </a:solidFill>
              </a:rPr>
              <a:t>Formação </a:t>
            </a:r>
            <a:r>
              <a:rPr lang="pt-BR" sz="3200" b="1" dirty="0">
                <a:solidFill>
                  <a:srgbClr val="833C0B"/>
                </a:solidFill>
              </a:rPr>
              <a:t>Docente no Ensino Remoto Emergencial: Possibilidades para as aulas síncronas e assíncronas </a:t>
            </a:r>
            <a:endParaRPr sz="3200" b="1" dirty="0">
              <a:solidFill>
                <a:srgbClr val="833C0B"/>
              </a:solidFill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8714509" y="3893127"/>
            <a:ext cx="3477491" cy="296487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Canto reservado </a:t>
            </a:r>
            <a:b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LIBRAS</a:t>
            </a:r>
            <a:endParaRPr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79376" y="1268760"/>
            <a:ext cx="11161240" cy="2232248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dirty="0"/>
              <a:t>Por meio dos dados </a:t>
            </a:r>
            <a:r>
              <a:rPr lang="pt-BR" dirty="0" smtClean="0"/>
              <a:t>apresentados foi </a:t>
            </a:r>
            <a:r>
              <a:rPr lang="pt-BR" dirty="0"/>
              <a:t>possível perceber </a:t>
            </a:r>
            <a:r>
              <a:rPr lang="pt-BR" dirty="0" smtClean="0"/>
              <a:t>que:</a:t>
            </a:r>
            <a:endParaRPr lang="pt-BR" dirty="0"/>
          </a:p>
          <a:p>
            <a:pPr algn="just"/>
            <a:r>
              <a:rPr lang="pt-BR" dirty="0" smtClean="0"/>
              <a:t>Dos </a:t>
            </a:r>
            <a:r>
              <a:rPr lang="pt-BR" dirty="0"/>
              <a:t>35 respondentes, </a:t>
            </a:r>
            <a:r>
              <a:rPr lang="pt-BR" dirty="0" smtClean="0"/>
              <a:t>68,6% </a:t>
            </a:r>
            <a:r>
              <a:rPr lang="pt-BR" dirty="0"/>
              <a:t>já </a:t>
            </a:r>
            <a:r>
              <a:rPr lang="pt-BR" dirty="0" smtClean="0"/>
              <a:t>haviam </a:t>
            </a:r>
            <a:r>
              <a:rPr lang="pt-BR" dirty="0"/>
              <a:t>participado ou ministrado disciplinas/aulas em formato remoto ou </a:t>
            </a:r>
            <a:r>
              <a:rPr lang="pt-BR" dirty="0" err="1" smtClean="0"/>
              <a:t>EaD</a:t>
            </a:r>
            <a:r>
              <a:rPr lang="pt-BR" dirty="0" smtClean="0"/>
              <a:t> (Gráfico 1). </a:t>
            </a:r>
          </a:p>
          <a:p>
            <a:pPr algn="just"/>
            <a:r>
              <a:rPr lang="pt-BR" dirty="0" smtClean="0"/>
              <a:t>Muitos mencionaram </a:t>
            </a:r>
            <a:r>
              <a:rPr lang="pt-BR" dirty="0"/>
              <a:t>dificuldades a serem </a:t>
            </a:r>
            <a:r>
              <a:rPr lang="pt-BR" dirty="0" smtClean="0"/>
              <a:t>superadas (exemplos </a:t>
            </a:r>
            <a:r>
              <a:rPr lang="pt-BR" dirty="0"/>
              <a:t>da Figura </a:t>
            </a:r>
            <a:r>
              <a:rPr lang="pt-BR" dirty="0" smtClean="0"/>
              <a:t>1). </a:t>
            </a:r>
          </a:p>
          <a:p>
            <a:pPr lvl="1"/>
            <a:r>
              <a:rPr lang="pt-BR" dirty="0" smtClean="0"/>
              <a:t>Demonstraram alguma </a:t>
            </a:r>
            <a:r>
              <a:rPr lang="pt-BR" dirty="0"/>
              <a:t>dificuldade ou insegurança </a:t>
            </a:r>
            <a:r>
              <a:rPr lang="pt-BR" dirty="0" smtClean="0"/>
              <a:t>em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dirty="0"/>
              <a:t>utilizar as TDIC para ministrar as suas aulas</a:t>
            </a:r>
            <a:r>
              <a:rPr lang="pt-BR" dirty="0" smtClean="0"/>
              <a:t>.</a:t>
            </a: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695400" y="4293096"/>
            <a:ext cx="8064896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pt-BR" dirty="0" smtClean="0"/>
              <a:t>O curso agradou pelo modo prático e didático como as aulas foram apresentadas, pelas dicas e exemplos de utilização das plataformas e                               	aplicativos educacionais digitais (Figura 2).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0378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ts val="3000"/>
              </a:lnSpc>
              <a:buClr>
                <a:srgbClr val="7F6000"/>
              </a:buClr>
              <a:buSzPts val="3600"/>
            </a:pPr>
            <a:r>
              <a:rPr lang="pt-BR" sz="3200" b="1" dirty="0">
                <a:solidFill>
                  <a:srgbClr val="833C0B"/>
                </a:solidFill>
              </a:rPr>
              <a:t>Formação </a:t>
            </a:r>
            <a:r>
              <a:rPr lang="pt-BR" sz="3200" b="1" dirty="0">
                <a:solidFill>
                  <a:srgbClr val="833C0B"/>
                </a:solidFill>
              </a:rPr>
              <a:t>Docente no Ensino Remoto Emergencial: Possibilidades para as aulas síncronas e assíncronas </a:t>
            </a:r>
            <a:endParaRPr sz="3200" b="1" dirty="0">
              <a:solidFill>
                <a:srgbClr val="833C0B"/>
              </a:solidFill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8714509" y="3893127"/>
            <a:ext cx="3477491" cy="296487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Canto reservado </a:t>
            </a:r>
            <a:b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LIBRAS</a:t>
            </a:r>
            <a:endParaRPr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79376" y="1484784"/>
            <a:ext cx="11161240" cy="2016224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dirty="0" smtClean="0"/>
              <a:t>Por meio dos dados apresentados foi possível perceber que:</a:t>
            </a:r>
          </a:p>
          <a:p>
            <a:pPr algn="just"/>
            <a:r>
              <a:rPr lang="pt-BR" dirty="0" smtClean="0"/>
              <a:t>Muitos </a:t>
            </a:r>
            <a:r>
              <a:rPr lang="pt-BR" dirty="0"/>
              <a:t>agradeceram o encorajamento para seguirem com suas </a:t>
            </a:r>
            <a:r>
              <a:rPr lang="pt-BR" dirty="0" smtClean="0"/>
              <a:t>aulas;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curso também transmitiu confiança e segurança, </a:t>
            </a:r>
            <a:endParaRPr lang="pt-BR" dirty="0" smtClean="0"/>
          </a:p>
          <a:p>
            <a:pPr lvl="1" algn="just"/>
            <a:r>
              <a:rPr lang="pt-BR" dirty="0"/>
              <a:t>F</a:t>
            </a:r>
            <a:r>
              <a:rPr lang="pt-BR" dirty="0" smtClean="0"/>
              <a:t>ator </a:t>
            </a:r>
            <a:r>
              <a:rPr lang="pt-BR" dirty="0"/>
              <a:t>psicológico </a:t>
            </a:r>
            <a:r>
              <a:rPr lang="pt-BR" dirty="0" smtClean="0"/>
              <a:t>que contribuiu para que os </a:t>
            </a:r>
            <a:r>
              <a:rPr lang="pt-BR" dirty="0"/>
              <a:t>professores cursistas </a:t>
            </a:r>
            <a:r>
              <a:rPr lang="pt-BR" dirty="0" smtClean="0"/>
              <a:t>superassem </a:t>
            </a:r>
            <a:r>
              <a:rPr lang="pt-BR" dirty="0"/>
              <a:t>medos e inseguranças quanto ao cenário imposto pelo ERE.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0642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lnSpc>
                <a:spcPts val="3000"/>
              </a:lnSpc>
              <a:buClr>
                <a:srgbClr val="7F6000"/>
              </a:buClr>
              <a:buSzPts val="3600"/>
            </a:pPr>
            <a:r>
              <a:rPr lang="pt-BR" sz="3600" b="1" dirty="0" smtClean="0">
                <a:solidFill>
                  <a:srgbClr val="833C0B"/>
                </a:solidFill>
              </a:rPr>
              <a:t>Formação </a:t>
            </a:r>
            <a:r>
              <a:rPr lang="pt-BR" sz="3600" b="1" dirty="0">
                <a:solidFill>
                  <a:srgbClr val="833C0B"/>
                </a:solidFill>
              </a:rPr>
              <a:t>Docente no Ensino Remoto Emergencial: Possibilidades para as aulas síncronas e assíncronas</a:t>
            </a:r>
            <a:r>
              <a:rPr lang="pt-BR" b="1" dirty="0">
                <a:solidFill>
                  <a:srgbClr val="833C0B"/>
                </a:solidFill>
              </a:rPr>
              <a:t> </a:t>
            </a:r>
            <a:endParaRPr dirty="0"/>
          </a:p>
        </p:txBody>
      </p:sp>
      <p:sp>
        <p:nvSpPr>
          <p:cNvPr id="49" name="Google Shape;49;p2"/>
          <p:cNvSpPr txBox="1">
            <a:spLocks noGrp="1"/>
          </p:cNvSpPr>
          <p:nvPr>
            <p:ph type="body" idx="1"/>
          </p:nvPr>
        </p:nvSpPr>
        <p:spPr>
          <a:xfrm>
            <a:off x="335360" y="1412776"/>
            <a:ext cx="11233248" cy="459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just">
              <a:buNone/>
            </a:pPr>
            <a:r>
              <a:rPr lang="pt-BR" b="1" dirty="0" smtClean="0"/>
              <a:t>Conclusão </a:t>
            </a:r>
            <a:r>
              <a:rPr lang="pt-BR" b="1" dirty="0"/>
              <a:t>e Considerações </a:t>
            </a:r>
            <a:r>
              <a:rPr lang="pt-BR" b="1" dirty="0" smtClean="0"/>
              <a:t>Finais</a:t>
            </a:r>
          </a:p>
          <a:p>
            <a:pPr algn="just"/>
            <a:r>
              <a:rPr lang="pt-BR" dirty="0"/>
              <a:t>O cenário pandêmico trouxe consigo grandes desafios para toda a sociedade, inclusive na esfera </a:t>
            </a:r>
            <a:r>
              <a:rPr lang="pt-BR" dirty="0" smtClean="0"/>
              <a:t>educacional;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ERE apontou uma demanda importante no que diz respeito à formação docente para a utilização das tecnologias educacionais </a:t>
            </a:r>
            <a:r>
              <a:rPr lang="pt-BR" dirty="0" smtClean="0"/>
              <a:t>digitai;</a:t>
            </a:r>
          </a:p>
          <a:p>
            <a:r>
              <a:rPr lang="pt-BR" dirty="0" smtClean="0"/>
              <a:t>O </a:t>
            </a:r>
            <a:r>
              <a:rPr lang="pt-BR" dirty="0"/>
              <a:t>curso contribuiu com a formação docente e com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reflexões </a:t>
            </a:r>
            <a:r>
              <a:rPr lang="pt-BR" dirty="0"/>
              <a:t>no âmbito da aprendizagem docente no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contexto </a:t>
            </a:r>
            <a:r>
              <a:rPr lang="pt-BR" dirty="0"/>
              <a:t>digital de aprendizagem. </a:t>
            </a:r>
            <a:endParaRPr lang="pt-BR" dirty="0" smtClean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b="1" dirty="0" smtClean="0"/>
          </a:p>
        </p:txBody>
      </p:sp>
      <p:sp>
        <p:nvSpPr>
          <p:cNvPr id="50" name="Google Shape;50;p2"/>
          <p:cNvSpPr/>
          <p:nvPr/>
        </p:nvSpPr>
        <p:spPr>
          <a:xfrm>
            <a:off x="8714509" y="3893127"/>
            <a:ext cx="3477491" cy="296487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Canto reservado </a:t>
            </a:r>
            <a:b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LIBRAS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87460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lnSpc>
                <a:spcPts val="3000"/>
              </a:lnSpc>
              <a:buClr>
                <a:srgbClr val="7F6000"/>
              </a:buClr>
              <a:buSzPts val="3600"/>
            </a:pPr>
            <a:r>
              <a:rPr lang="pt-BR" sz="3600" b="1" dirty="0" smtClean="0">
                <a:solidFill>
                  <a:srgbClr val="833C0B"/>
                </a:solidFill>
              </a:rPr>
              <a:t>Formação </a:t>
            </a:r>
            <a:r>
              <a:rPr lang="pt-BR" sz="3600" b="1" dirty="0">
                <a:solidFill>
                  <a:srgbClr val="833C0B"/>
                </a:solidFill>
              </a:rPr>
              <a:t>Docente no Ensino Remoto Emergencial: Possibilidades para as aulas síncronas e assíncronas</a:t>
            </a:r>
            <a:r>
              <a:rPr lang="pt-BR" b="1" dirty="0">
                <a:solidFill>
                  <a:srgbClr val="833C0B"/>
                </a:solidFill>
              </a:rPr>
              <a:t> </a:t>
            </a:r>
            <a:endParaRPr dirty="0"/>
          </a:p>
        </p:txBody>
      </p:sp>
      <p:sp>
        <p:nvSpPr>
          <p:cNvPr id="49" name="Google Shape;49;p2"/>
          <p:cNvSpPr txBox="1">
            <a:spLocks noGrp="1"/>
          </p:cNvSpPr>
          <p:nvPr>
            <p:ph type="body" idx="1"/>
          </p:nvPr>
        </p:nvSpPr>
        <p:spPr>
          <a:xfrm>
            <a:off x="335360" y="1412776"/>
            <a:ext cx="11233248" cy="459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just">
              <a:buNone/>
            </a:pPr>
            <a:r>
              <a:rPr lang="pt-BR" b="1" dirty="0" smtClean="0"/>
              <a:t>Conclusão </a:t>
            </a:r>
            <a:r>
              <a:rPr lang="pt-BR" b="1" dirty="0"/>
              <a:t>e Considerações </a:t>
            </a:r>
            <a:r>
              <a:rPr lang="pt-BR" b="1" dirty="0" smtClean="0"/>
              <a:t>Finais</a:t>
            </a:r>
          </a:p>
          <a:p>
            <a:pPr marL="114300" indent="0" algn="just">
              <a:buNone/>
            </a:pPr>
            <a:r>
              <a:rPr lang="pt-BR" dirty="0"/>
              <a:t>A oferta </a:t>
            </a:r>
            <a:r>
              <a:rPr lang="pt-BR" dirty="0" smtClean="0"/>
              <a:t>do curso </a:t>
            </a:r>
            <a:r>
              <a:rPr lang="pt-BR" dirty="0"/>
              <a:t>e a análise dos dados nos permitiu observar: </a:t>
            </a: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r>
              <a:rPr lang="pt-BR" sz="2600" dirty="0"/>
              <a:t>a) os principais desafios e possibilidades existentes na formação docente continuada, no que concerne à Tecnologias Educacionais Digitais; </a:t>
            </a:r>
          </a:p>
          <a:p>
            <a:pPr marL="114300" indent="0">
              <a:buNone/>
            </a:pPr>
            <a:r>
              <a:rPr lang="pt-BR" sz="2600" dirty="0"/>
              <a:t>b) a importância da articulação entre teoria e prática </a:t>
            </a:r>
            <a:br>
              <a:rPr lang="pt-BR" sz="2600" dirty="0"/>
            </a:br>
            <a:r>
              <a:rPr lang="pt-BR" sz="2600" dirty="0" smtClean="0"/>
              <a:t>propiciada </a:t>
            </a:r>
            <a:r>
              <a:rPr lang="pt-BR" sz="2600" dirty="0"/>
              <a:t>pelos ambientes de aprendizagem virtual;</a:t>
            </a:r>
          </a:p>
          <a:p>
            <a:pPr marL="114300" indent="0">
              <a:buNone/>
            </a:pPr>
            <a:r>
              <a:rPr lang="pt-BR" sz="2600" dirty="0"/>
              <a:t>c) a importância da formação continuada para o contexto </a:t>
            </a: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de </a:t>
            </a:r>
            <a:r>
              <a:rPr lang="pt-BR" sz="2600" dirty="0"/>
              <a:t>educação digital</a:t>
            </a:r>
            <a:r>
              <a:rPr lang="pt-BR" sz="2600" dirty="0" smtClean="0"/>
              <a:t>;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b="1" dirty="0" smtClean="0"/>
          </a:p>
        </p:txBody>
      </p:sp>
      <p:sp>
        <p:nvSpPr>
          <p:cNvPr id="50" name="Google Shape;50;p2"/>
          <p:cNvSpPr/>
          <p:nvPr/>
        </p:nvSpPr>
        <p:spPr>
          <a:xfrm>
            <a:off x="8714509" y="3893127"/>
            <a:ext cx="3477491" cy="296487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Canto reservado </a:t>
            </a:r>
            <a:b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LIBRAS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0138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lnSpc>
                <a:spcPts val="3000"/>
              </a:lnSpc>
              <a:buClr>
                <a:srgbClr val="7F6000"/>
              </a:buClr>
              <a:buSzPts val="3600"/>
            </a:pPr>
            <a:r>
              <a:rPr lang="pt-BR" sz="3600" b="1" dirty="0" smtClean="0">
                <a:solidFill>
                  <a:srgbClr val="833C0B"/>
                </a:solidFill>
              </a:rPr>
              <a:t>Formação </a:t>
            </a:r>
            <a:r>
              <a:rPr lang="pt-BR" sz="3600" b="1" dirty="0">
                <a:solidFill>
                  <a:srgbClr val="833C0B"/>
                </a:solidFill>
              </a:rPr>
              <a:t>Docente no Ensino Remoto Emergencial: Possibilidades para as aulas síncronas e assíncronas</a:t>
            </a:r>
            <a:r>
              <a:rPr lang="pt-BR" b="1" dirty="0">
                <a:solidFill>
                  <a:srgbClr val="833C0B"/>
                </a:solidFill>
              </a:rPr>
              <a:t> </a:t>
            </a:r>
            <a:endParaRPr dirty="0"/>
          </a:p>
        </p:txBody>
      </p:sp>
      <p:sp>
        <p:nvSpPr>
          <p:cNvPr id="49" name="Google Shape;49;p2"/>
          <p:cNvSpPr txBox="1">
            <a:spLocks noGrp="1"/>
          </p:cNvSpPr>
          <p:nvPr>
            <p:ph type="body" idx="1"/>
          </p:nvPr>
        </p:nvSpPr>
        <p:spPr>
          <a:xfrm>
            <a:off x="335360" y="1412776"/>
            <a:ext cx="11233248" cy="459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just">
              <a:buNone/>
            </a:pPr>
            <a:r>
              <a:rPr lang="pt-BR" b="1" dirty="0" smtClean="0"/>
              <a:t>Conclusão </a:t>
            </a:r>
            <a:r>
              <a:rPr lang="pt-BR" b="1" dirty="0"/>
              <a:t>e Considerações </a:t>
            </a:r>
            <a:r>
              <a:rPr lang="pt-BR" b="1" dirty="0" smtClean="0"/>
              <a:t>Finais</a:t>
            </a:r>
          </a:p>
          <a:p>
            <a:pPr algn="just"/>
            <a:r>
              <a:rPr lang="pt-BR" dirty="0" smtClean="0"/>
              <a:t>O presente </a:t>
            </a:r>
            <a:r>
              <a:rPr lang="pt-BR" dirty="0"/>
              <a:t>trabalho objetivou refletir e analisar os resultados do curso ministrado, e nessa perspectiva, acreditamos que os objetivos foram alcançados.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formação docente possibilitou conhecimentos </a:t>
            </a:r>
            <a:r>
              <a:rPr lang="pt-BR" dirty="0" smtClean="0"/>
              <a:t>específicos </a:t>
            </a:r>
            <a:r>
              <a:rPr lang="pt-BR" dirty="0"/>
              <a:t>e práticos. </a:t>
            </a:r>
          </a:p>
          <a:p>
            <a:r>
              <a:rPr lang="pt-BR" dirty="0" smtClean="0"/>
              <a:t>Sabemos </a:t>
            </a:r>
            <a:r>
              <a:rPr lang="pt-BR" dirty="0"/>
              <a:t>que ainda há grandes desafios e, conforme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aponta </a:t>
            </a:r>
            <a:r>
              <a:rPr lang="pt-BR" dirty="0"/>
              <a:t>o presente trabalho, as TDIC necessitam ser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mais </a:t>
            </a:r>
            <a:r>
              <a:rPr lang="pt-BR" dirty="0"/>
              <a:t>priorizadas nas agendas das formações docentes.</a:t>
            </a:r>
          </a:p>
          <a:p>
            <a:pPr marL="114300" indent="0" algn="just">
              <a:buNone/>
            </a:pPr>
            <a:endParaRPr lang="pt-BR" b="1" dirty="0" smtClean="0"/>
          </a:p>
        </p:txBody>
      </p:sp>
      <p:sp>
        <p:nvSpPr>
          <p:cNvPr id="50" name="Google Shape;50;p2"/>
          <p:cNvSpPr/>
          <p:nvPr/>
        </p:nvSpPr>
        <p:spPr>
          <a:xfrm>
            <a:off x="8714509" y="3893127"/>
            <a:ext cx="3477491" cy="296487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Canto reservado </a:t>
            </a:r>
            <a:b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LIBRAS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026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404664"/>
            <a:ext cx="10009112" cy="563012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6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3600"/>
              <a:buFont typeface="Calibri"/>
              <a:buNone/>
            </a:pPr>
            <a:r>
              <a:rPr lang="pt-BR" sz="3600" b="1">
                <a:solidFill>
                  <a:srgbClr val="7F6000"/>
                </a:solidFill>
              </a:rPr>
              <a:t>Referências</a:t>
            </a:r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767408" y="1124744"/>
            <a:ext cx="10515600" cy="410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pt-BR" sz="2000" dirty="0"/>
              <a:t>BACICH, L., NETO, A.T, TREVISANI, F.M (Org.). </a:t>
            </a:r>
            <a:r>
              <a:rPr lang="pt-BR" sz="2000" b="1" dirty="0"/>
              <a:t>Ensino Híbrido</a:t>
            </a:r>
            <a:r>
              <a:rPr lang="pt-BR" sz="2000" dirty="0"/>
              <a:t>: Personalização e tecnologia na educação. Porto Alegre: 2015</a:t>
            </a:r>
            <a:r>
              <a:rPr lang="pt-BR" sz="2000" dirty="0" smtClean="0"/>
              <a:t>.</a:t>
            </a:r>
          </a:p>
          <a:p>
            <a:pPr marL="114300" indent="0">
              <a:buNone/>
            </a:pPr>
            <a:endParaRPr lang="pt-BR" sz="100" dirty="0"/>
          </a:p>
          <a:p>
            <a:pPr marL="114300" indent="0">
              <a:buNone/>
            </a:pPr>
            <a:r>
              <a:rPr lang="pt-BR" sz="2000" dirty="0" smtClean="0"/>
              <a:t>BACICH</a:t>
            </a:r>
            <a:r>
              <a:rPr lang="pt-BR" sz="2000" dirty="0"/>
              <a:t>, L.; MORAN. J. (Org.). </a:t>
            </a:r>
            <a:r>
              <a:rPr lang="pt-BR" sz="2000" b="1" dirty="0"/>
              <a:t>Metodologias ativas para uma educação inovadora</a:t>
            </a:r>
            <a:r>
              <a:rPr lang="pt-BR" sz="2000" dirty="0"/>
              <a:t>: uma abordagem teórico-prática. Porto Alegre: Penso, 2018. </a:t>
            </a:r>
            <a:endParaRPr lang="pt-BR" sz="2000" dirty="0" smtClean="0"/>
          </a:p>
          <a:p>
            <a:pPr marL="114300" indent="0">
              <a:buNone/>
            </a:pPr>
            <a:endParaRPr lang="pt-BR" sz="100" dirty="0"/>
          </a:p>
          <a:p>
            <a:pPr marL="114300" indent="0">
              <a:buNone/>
            </a:pPr>
            <a:r>
              <a:rPr lang="pt-BR" sz="2000" dirty="0" smtClean="0"/>
              <a:t>DUDENEY</a:t>
            </a:r>
            <a:r>
              <a:rPr lang="pt-BR" sz="2000" dirty="0"/>
              <a:t>, G; HOCKLY, N; PEGRUM, M. </a:t>
            </a:r>
            <a:r>
              <a:rPr lang="pt-BR" sz="2000" b="1" dirty="0"/>
              <a:t>Letramentos Digitais</a:t>
            </a:r>
            <a:r>
              <a:rPr lang="pt-BR" sz="2000" dirty="0"/>
              <a:t>. São Paulo: Parábola, 2016</a:t>
            </a:r>
            <a:r>
              <a:rPr lang="pt-BR" sz="2000" dirty="0" smtClean="0"/>
              <a:t>.</a:t>
            </a:r>
          </a:p>
          <a:p>
            <a:pPr marL="114300" indent="0">
              <a:buNone/>
            </a:pPr>
            <a:endParaRPr lang="pt-BR" sz="100" dirty="0"/>
          </a:p>
          <a:p>
            <a:pPr marL="114300" indent="0">
              <a:buNone/>
            </a:pPr>
            <a:r>
              <a:rPr lang="pt-BR" sz="2000" dirty="0" smtClean="0"/>
              <a:t>MORAN</a:t>
            </a:r>
            <a:r>
              <a:rPr lang="pt-BR" sz="2000" dirty="0"/>
              <a:t>, J. M.; MASSETTO, M.T.; BEHRENS, M. A. </a:t>
            </a:r>
            <a:r>
              <a:rPr lang="pt-BR" sz="2000" b="1" dirty="0"/>
              <a:t>Novas tecnologias e mediação pedagógica</a:t>
            </a:r>
            <a:r>
              <a:rPr lang="pt-BR" sz="2000" dirty="0"/>
              <a:t>.  21ª edição. SP: Papirus, 2013</a:t>
            </a:r>
            <a:r>
              <a:rPr lang="pt-BR" sz="2000" dirty="0" smtClean="0"/>
              <a:t>.</a:t>
            </a:r>
          </a:p>
          <a:p>
            <a:pPr marL="114300" indent="0">
              <a:buNone/>
            </a:pPr>
            <a:endParaRPr lang="pt-BR" sz="100" dirty="0" smtClean="0"/>
          </a:p>
          <a:p>
            <a:pPr marL="114300" indent="0">
              <a:buNone/>
            </a:pPr>
            <a:r>
              <a:rPr lang="pt-BR" sz="2000" dirty="0" smtClean="0"/>
              <a:t>MOREIRA</a:t>
            </a:r>
            <a:r>
              <a:rPr lang="pt-BR" sz="2000" dirty="0"/>
              <a:t>, J. A; SCHLEMMER, E. Por um novo conceito e paradigma de educação digital </a:t>
            </a:r>
            <a:r>
              <a:rPr lang="pt-BR" sz="2000" dirty="0" err="1"/>
              <a:t>OnLife</a:t>
            </a:r>
            <a:r>
              <a:rPr lang="pt-BR" sz="2000" dirty="0"/>
              <a:t>. Goiânia. </a:t>
            </a:r>
            <a:r>
              <a:rPr lang="pt-BR" sz="2000" b="1" dirty="0"/>
              <a:t>Revista UFG</a:t>
            </a:r>
            <a:r>
              <a:rPr lang="pt-BR" sz="2000" dirty="0"/>
              <a:t>, 2020. Disponível em: https://doi.org/10.5216/revufg.v20.63438. Acesso em: 09 fev. 2021.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6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3600"/>
              <a:buFont typeface="Calibri"/>
              <a:buNone/>
            </a:pPr>
            <a:r>
              <a:rPr lang="pt-BR" sz="3600" b="1">
                <a:solidFill>
                  <a:srgbClr val="7F6000"/>
                </a:solidFill>
              </a:rPr>
              <a:t>Referências</a:t>
            </a:r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95400" y="1052736"/>
            <a:ext cx="10945216" cy="410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pt-BR" sz="2000" dirty="0" smtClean="0"/>
              <a:t>MOREIRA</a:t>
            </a:r>
            <a:r>
              <a:rPr lang="pt-BR" sz="2000" dirty="0"/>
              <a:t>, J. A. et al. </a:t>
            </a:r>
            <a:r>
              <a:rPr lang="pt-BR" sz="2000" b="1" dirty="0"/>
              <a:t>Educação digital em rede: princípios para o design pedagógico em tempos de pandemia</a:t>
            </a:r>
            <a:r>
              <a:rPr lang="pt-BR" sz="2000" dirty="0"/>
              <a:t>. Lisboa: Universidade Aberta, 2020. 49 p. (</a:t>
            </a:r>
            <a:r>
              <a:rPr lang="pt-BR" sz="2000" dirty="0" err="1"/>
              <a:t>eUAb</a:t>
            </a:r>
            <a:r>
              <a:rPr lang="pt-BR" sz="2000" dirty="0"/>
              <a:t>. Educação a Distância e </a:t>
            </a:r>
            <a:r>
              <a:rPr lang="pt-BR" sz="2000" dirty="0" err="1"/>
              <a:t>eLearning</a:t>
            </a:r>
            <a:r>
              <a:rPr lang="pt-BR" sz="2000" dirty="0"/>
              <a:t>; 10) 2020. Disponível em: https://repositorioaberto.uab.pt/handle/10400.2/9988. Acesso em 31 out. 2021. </a:t>
            </a:r>
          </a:p>
          <a:p>
            <a:pPr marL="114300" indent="0">
              <a:buNone/>
            </a:pPr>
            <a:endParaRPr lang="pt-BR" sz="100" dirty="0"/>
          </a:p>
          <a:p>
            <a:pPr marL="114300" indent="0">
              <a:buNone/>
            </a:pPr>
            <a:r>
              <a:rPr lang="pt-BR" sz="2000" dirty="0"/>
              <a:t>SCHLEMMER, E.; DI FELICE, M.; SERRA, I. M. R. de S. Educação </a:t>
            </a:r>
            <a:r>
              <a:rPr lang="pt-BR" sz="2000" dirty="0" err="1"/>
              <a:t>OnLIFE</a:t>
            </a:r>
            <a:r>
              <a:rPr lang="pt-BR" sz="2000" dirty="0"/>
              <a:t>: a dimensão ecológica das arquiteturas digitais de aprendizagem. </a:t>
            </a:r>
            <a:r>
              <a:rPr lang="pt-BR" sz="2000" b="1" dirty="0"/>
              <a:t>Educar em Revista</a:t>
            </a:r>
            <a:r>
              <a:rPr lang="pt-BR" sz="2000" dirty="0"/>
              <a:t>, v. 36, p. 1-22, 2020. Disponível em: https://www.scielo.br/j/er/a/5kXJycPzpBZn6L8cXHRMRVy/abstract/?lang=pt. Acesso em 31 out. 2021. </a:t>
            </a:r>
          </a:p>
          <a:p>
            <a:pPr marL="114300" indent="0">
              <a:buNone/>
            </a:pPr>
            <a:endParaRPr lang="pt-BR" sz="100" dirty="0"/>
          </a:p>
          <a:p>
            <a:pPr marL="114300" indent="0">
              <a:buNone/>
            </a:pPr>
            <a:r>
              <a:rPr lang="pt-BR" sz="2000" dirty="0"/>
              <a:t>ZEICHNER, K. M. </a:t>
            </a:r>
            <a:r>
              <a:rPr lang="pt-BR" sz="2000" dirty="0" err="1"/>
              <a:t>Educating</a:t>
            </a:r>
            <a:r>
              <a:rPr lang="pt-BR" sz="2000" dirty="0"/>
              <a:t> </a:t>
            </a:r>
            <a:r>
              <a:rPr lang="pt-BR" sz="2000" dirty="0" err="1"/>
              <a:t>reflective</a:t>
            </a:r>
            <a:r>
              <a:rPr lang="pt-BR" sz="2000" dirty="0"/>
              <a:t> </a:t>
            </a:r>
            <a:r>
              <a:rPr lang="pt-BR" sz="2000" dirty="0" err="1"/>
              <a:t>teachers</a:t>
            </a:r>
            <a:r>
              <a:rPr lang="pt-BR" sz="2000" dirty="0"/>
              <a:t> for </a:t>
            </a:r>
            <a:r>
              <a:rPr lang="pt-BR" sz="2000" dirty="0" err="1"/>
              <a:t>learner</a:t>
            </a:r>
            <a:r>
              <a:rPr lang="pt-BR" sz="2000" dirty="0"/>
              <a:t> </a:t>
            </a:r>
            <a:r>
              <a:rPr lang="pt-BR" sz="2000" dirty="0" err="1"/>
              <a:t>centered-education</a:t>
            </a:r>
            <a:r>
              <a:rPr lang="pt-BR" sz="2000" dirty="0"/>
              <a:t>: </a:t>
            </a:r>
            <a:r>
              <a:rPr lang="pt-BR" sz="2000" dirty="0" err="1"/>
              <a:t>possibilities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contradictions</a:t>
            </a:r>
            <a:r>
              <a:rPr lang="pt-BR" sz="2000" dirty="0"/>
              <a:t>. In: GIMENEZ, T. (Org.). </a:t>
            </a:r>
            <a:r>
              <a:rPr lang="pt-BR" sz="2000" b="1" dirty="0"/>
              <a:t>Ensinando e aprendendo inglês na universidade</a:t>
            </a:r>
            <a:r>
              <a:rPr lang="pt-BR" sz="2000" dirty="0"/>
              <a:t>: formação de professores em tempos de mudanças. Londrina: </a:t>
            </a:r>
            <a:r>
              <a:rPr lang="pt-BR" sz="2000" dirty="0" err="1"/>
              <a:t>Abrapui</a:t>
            </a:r>
            <a:r>
              <a:rPr lang="pt-BR" sz="2000" dirty="0"/>
              <a:t>, 2003.</a:t>
            </a:r>
          </a:p>
          <a:p>
            <a:pPr marL="114300" indent="0">
              <a:buNone/>
            </a:pPr>
            <a:endParaRPr lang="pt-BR" sz="100" dirty="0"/>
          </a:p>
          <a:p>
            <a:pPr marL="114300" indent="0">
              <a:buNone/>
            </a:pPr>
            <a:r>
              <a:rPr lang="pt-BR" sz="2000" dirty="0"/>
              <a:t>ZEICHNER, K. M. </a:t>
            </a:r>
            <a:r>
              <a:rPr lang="pt-BR" sz="2000" dirty="0" err="1"/>
              <a:t>Research</a:t>
            </a:r>
            <a:r>
              <a:rPr lang="pt-BR" sz="2000" dirty="0"/>
              <a:t> </a:t>
            </a:r>
            <a:r>
              <a:rPr lang="pt-BR" sz="2000" dirty="0" err="1"/>
              <a:t>on</a:t>
            </a:r>
            <a:r>
              <a:rPr lang="pt-BR" sz="2000" dirty="0"/>
              <a:t> </a:t>
            </a:r>
            <a:r>
              <a:rPr lang="pt-BR" sz="2000" dirty="0" err="1"/>
              <a:t>teacher</a:t>
            </a:r>
            <a:r>
              <a:rPr lang="pt-BR" sz="2000" dirty="0"/>
              <a:t> </a:t>
            </a:r>
            <a:r>
              <a:rPr lang="pt-BR" sz="2000" dirty="0" err="1"/>
              <a:t>thinking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different</a:t>
            </a:r>
            <a:r>
              <a:rPr lang="pt-BR" sz="2000" dirty="0"/>
              <a:t> </a:t>
            </a:r>
            <a:r>
              <a:rPr lang="pt-BR" sz="2000" dirty="0" err="1"/>
              <a:t>views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reflective</a:t>
            </a:r>
            <a:r>
              <a:rPr lang="pt-BR" sz="2000" dirty="0"/>
              <a:t> </a:t>
            </a:r>
            <a:r>
              <a:rPr lang="pt-BR" sz="2000" dirty="0" err="1"/>
              <a:t>practice</a:t>
            </a:r>
            <a:r>
              <a:rPr lang="pt-BR" sz="2000" dirty="0"/>
              <a:t> in </a:t>
            </a:r>
            <a:r>
              <a:rPr lang="pt-BR" sz="2000" dirty="0" err="1"/>
              <a:t>teaching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teaching</a:t>
            </a:r>
            <a:r>
              <a:rPr lang="pt-BR" sz="2000" dirty="0"/>
              <a:t> </a:t>
            </a:r>
            <a:r>
              <a:rPr lang="pt-BR" sz="2000" dirty="0" err="1"/>
              <a:t>education</a:t>
            </a:r>
            <a:r>
              <a:rPr lang="pt-BR" sz="2000" dirty="0"/>
              <a:t>. In: CARLGREN, I.; HANDAL, G.; VAAGE, S. (Org.). </a:t>
            </a:r>
            <a:r>
              <a:rPr lang="pt-BR" sz="2000" b="1" dirty="0" err="1"/>
              <a:t>Teachers</a:t>
            </a:r>
            <a:r>
              <a:rPr lang="pt-BR" sz="2000" b="1" dirty="0"/>
              <a:t>’ </a:t>
            </a:r>
            <a:r>
              <a:rPr lang="pt-BR" sz="2000" b="1" dirty="0" err="1"/>
              <a:t>Minds</a:t>
            </a:r>
            <a:r>
              <a:rPr lang="pt-BR" sz="2000" b="1" dirty="0"/>
              <a:t> </a:t>
            </a:r>
            <a:r>
              <a:rPr lang="pt-BR" sz="2000" b="1" dirty="0" err="1"/>
              <a:t>and</a:t>
            </a:r>
            <a:r>
              <a:rPr lang="pt-BR" sz="2000" b="1" dirty="0"/>
              <a:t> </a:t>
            </a:r>
            <a:r>
              <a:rPr lang="pt-BR" sz="2000" b="1" dirty="0" err="1"/>
              <a:t>Actions</a:t>
            </a:r>
            <a:r>
              <a:rPr lang="pt-BR" sz="2000" dirty="0"/>
              <a:t>: </a:t>
            </a:r>
            <a:r>
              <a:rPr lang="pt-BR" sz="2000" dirty="0" err="1"/>
              <a:t>Research</a:t>
            </a:r>
            <a:r>
              <a:rPr lang="pt-BR" sz="2000" dirty="0"/>
              <a:t> </a:t>
            </a:r>
            <a:r>
              <a:rPr lang="pt-BR" sz="2000" dirty="0" err="1"/>
              <a:t>on</a:t>
            </a:r>
            <a:r>
              <a:rPr lang="pt-BR" sz="2000" dirty="0"/>
              <a:t> </a:t>
            </a:r>
            <a:r>
              <a:rPr lang="pt-BR" sz="2000" dirty="0" err="1"/>
              <a:t>teachers</a:t>
            </a:r>
            <a:r>
              <a:rPr lang="pt-BR" sz="2000" dirty="0"/>
              <a:t>’ </a:t>
            </a:r>
            <a:r>
              <a:rPr lang="pt-BR" sz="2000" dirty="0" err="1"/>
              <a:t>thinking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practice</a:t>
            </a:r>
            <a:r>
              <a:rPr lang="pt-BR" sz="2000" dirty="0"/>
              <a:t>. </a:t>
            </a:r>
            <a:r>
              <a:rPr lang="pt-BR" sz="2000" dirty="0" err="1"/>
              <a:t>Great</a:t>
            </a:r>
            <a:r>
              <a:rPr lang="pt-BR" sz="2000" dirty="0"/>
              <a:t> </a:t>
            </a:r>
            <a:r>
              <a:rPr lang="pt-BR" sz="2000" dirty="0" err="1"/>
              <a:t>Britain</a:t>
            </a:r>
            <a:r>
              <a:rPr lang="pt-BR" sz="2000" dirty="0"/>
              <a:t>: </a:t>
            </a:r>
            <a:r>
              <a:rPr lang="pt-BR" sz="2000" dirty="0" err="1"/>
              <a:t>Burgess</a:t>
            </a:r>
            <a:r>
              <a:rPr lang="pt-BR" sz="2000" dirty="0"/>
              <a:t> Science Press, 1994, p. 9-27.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78442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ts val="3000"/>
              </a:lnSpc>
              <a:buClr>
                <a:srgbClr val="7F6000"/>
              </a:buClr>
              <a:buSzPts val="3600"/>
            </a:pPr>
            <a:r>
              <a:rPr lang="pt-BR" sz="3500" b="1" dirty="0" smtClean="0">
                <a:solidFill>
                  <a:srgbClr val="833C0B"/>
                </a:solidFill>
              </a:rPr>
              <a:t>Formação </a:t>
            </a:r>
            <a:r>
              <a:rPr lang="pt-BR" sz="3500" b="1" dirty="0">
                <a:solidFill>
                  <a:srgbClr val="833C0B"/>
                </a:solidFill>
              </a:rPr>
              <a:t>Docente no Ensino Remoto Emergencial: Possibilidades para as aulas síncronas e assíncronas </a:t>
            </a:r>
            <a:endParaRPr sz="3500" dirty="0"/>
          </a:p>
        </p:txBody>
      </p:sp>
      <p:sp>
        <p:nvSpPr>
          <p:cNvPr id="50" name="Google Shape;50;p2"/>
          <p:cNvSpPr/>
          <p:nvPr/>
        </p:nvSpPr>
        <p:spPr>
          <a:xfrm>
            <a:off x="8714509" y="3893127"/>
            <a:ext cx="3477491" cy="296487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Canto reservado </a:t>
            </a:r>
            <a:b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LIBRAS</a:t>
            </a:r>
            <a:endParaRPr/>
          </a:p>
        </p:txBody>
      </p:sp>
      <p:sp>
        <p:nvSpPr>
          <p:cNvPr id="5" name="Google Shape;49;p2"/>
          <p:cNvSpPr txBox="1">
            <a:spLocks/>
          </p:cNvSpPr>
          <p:nvPr/>
        </p:nvSpPr>
        <p:spPr>
          <a:xfrm>
            <a:off x="911424" y="1700808"/>
            <a:ext cx="10329919" cy="473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SzPts val="2800"/>
              <a:buFont typeface="Arial"/>
              <a:buNone/>
            </a:pPr>
            <a:r>
              <a:rPr lang="pt-BR" dirty="0" smtClean="0"/>
              <a:t>Por conseguinte, em 2020, foi proposto um curso de capacitação em uma universidade pública estadual com a finalidade de instruir professores, educadores e demais interessados em adquirir conhecimentos para preparar aulas gravadas e ao vivo, em formato remoto. </a:t>
            </a:r>
          </a:p>
          <a:p>
            <a:pPr marL="0" indent="0" algn="just">
              <a:buSzPts val="2800"/>
              <a:buFont typeface="Arial"/>
              <a:buNone/>
            </a:pPr>
            <a:endParaRPr lang="pt-BR" sz="5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t="15442"/>
          <a:stretch/>
        </p:blipFill>
        <p:spPr>
          <a:xfrm>
            <a:off x="3503712" y="3875024"/>
            <a:ext cx="3888432" cy="218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6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0" b="10554"/>
          <a:stretch/>
        </p:blipFill>
        <p:spPr>
          <a:xfrm>
            <a:off x="3755740" y="3717032"/>
            <a:ext cx="3240360" cy="2261208"/>
          </a:xfrm>
          <a:prstGeom prst="rect">
            <a:avLst/>
          </a:prstGeom>
        </p:spPr>
      </p:pic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ts val="3000"/>
              </a:lnSpc>
              <a:buClr>
                <a:srgbClr val="7F6000"/>
              </a:buClr>
              <a:buSzPts val="3600"/>
            </a:pPr>
            <a:r>
              <a:rPr lang="pt-BR" sz="3500" b="1" dirty="0" smtClean="0">
                <a:solidFill>
                  <a:srgbClr val="833C0B"/>
                </a:solidFill>
              </a:rPr>
              <a:t>Formação </a:t>
            </a:r>
            <a:r>
              <a:rPr lang="pt-BR" sz="3500" b="1" dirty="0">
                <a:solidFill>
                  <a:srgbClr val="833C0B"/>
                </a:solidFill>
              </a:rPr>
              <a:t>Docente no Ensino Remoto Emergencial: Possibilidades para as aulas síncronas e assíncronas </a:t>
            </a:r>
            <a:endParaRPr sz="3500" dirty="0"/>
          </a:p>
        </p:txBody>
      </p:sp>
      <p:sp>
        <p:nvSpPr>
          <p:cNvPr id="50" name="Google Shape;50;p2"/>
          <p:cNvSpPr/>
          <p:nvPr/>
        </p:nvSpPr>
        <p:spPr>
          <a:xfrm>
            <a:off x="8714509" y="3893127"/>
            <a:ext cx="3477491" cy="296487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Canto reservado </a:t>
            </a:r>
            <a:b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LIBRAS</a:t>
            </a:r>
            <a:endParaRPr/>
          </a:p>
        </p:txBody>
      </p:sp>
      <p:sp>
        <p:nvSpPr>
          <p:cNvPr id="5" name="Google Shape;49;p2"/>
          <p:cNvSpPr txBox="1">
            <a:spLocks/>
          </p:cNvSpPr>
          <p:nvPr/>
        </p:nvSpPr>
        <p:spPr>
          <a:xfrm>
            <a:off x="767408" y="1345508"/>
            <a:ext cx="10657184" cy="2828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pt-BR" dirty="0" smtClean="0"/>
              <a:t>O curso, intitulado </a:t>
            </a:r>
            <a:r>
              <a:rPr lang="pt-BR" dirty="0"/>
              <a:t>“</a:t>
            </a:r>
            <a:r>
              <a:rPr lang="pt-BR" b="1" i="1" dirty="0"/>
              <a:t>As Tecnologias Educacionais e a preparação de aulas em modo remoto</a:t>
            </a:r>
            <a:r>
              <a:rPr lang="pt-BR" b="1" dirty="0" smtClean="0"/>
              <a:t>”</a:t>
            </a:r>
            <a:r>
              <a:rPr lang="pt-BR" dirty="0" smtClean="0"/>
              <a:t>,</a:t>
            </a:r>
            <a:r>
              <a:rPr lang="pt-BR" b="1" dirty="0" smtClean="0"/>
              <a:t> </a:t>
            </a:r>
            <a:r>
              <a:rPr lang="pt-BR" dirty="0" smtClean="0"/>
              <a:t>foi </a:t>
            </a:r>
            <a:r>
              <a:rPr lang="pt-BR" dirty="0"/>
              <a:t>preparado à luz de teorias crítico-reflexivas sobre formação docente (ZEICHNER, 2008) e autores que </a:t>
            </a:r>
            <a:r>
              <a:rPr lang="pt-BR" dirty="0" smtClean="0"/>
              <a:t>discutem acerca </a:t>
            </a:r>
            <a:r>
              <a:rPr lang="pt-BR" dirty="0"/>
              <a:t>do ensino, tecnologia e metodologias ativas, </a:t>
            </a:r>
            <a:r>
              <a:rPr lang="pt-BR" dirty="0" smtClean="0"/>
              <a:t>tais como  </a:t>
            </a:r>
            <a:r>
              <a:rPr lang="pt-BR" dirty="0"/>
              <a:t>Moran (2013; 2017; 2018); </a:t>
            </a:r>
            <a:r>
              <a:rPr lang="pt-BR" dirty="0" err="1"/>
              <a:t>Bacich</a:t>
            </a:r>
            <a:r>
              <a:rPr lang="pt-BR" dirty="0"/>
              <a:t>; </a:t>
            </a:r>
            <a:r>
              <a:rPr lang="pt-BR" dirty="0" smtClean="0"/>
              <a:t>Moran </a:t>
            </a:r>
            <a:r>
              <a:rPr lang="pt-BR" dirty="0"/>
              <a:t>(</a:t>
            </a:r>
            <a:r>
              <a:rPr lang="pt-BR" dirty="0" smtClean="0"/>
              <a:t>2018); Moreira</a:t>
            </a:r>
            <a:r>
              <a:rPr lang="pt-BR" dirty="0"/>
              <a:t>; Henriques; Barros (2020), </a:t>
            </a:r>
            <a:r>
              <a:rPr lang="pt-BR" dirty="0" smtClean="0"/>
              <a:t>e </a:t>
            </a:r>
            <a:r>
              <a:rPr lang="pt-BR" dirty="0"/>
              <a:t>outros.</a:t>
            </a:r>
          </a:p>
        </p:txBody>
      </p:sp>
    </p:spTree>
    <p:extLst>
      <p:ext uri="{BB962C8B-B14F-4D97-AF65-F5344CB8AC3E}">
        <p14:creationId xmlns:p14="http://schemas.microsoft.com/office/powerpoint/2010/main" val="270658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lnSpc>
                <a:spcPts val="3000"/>
              </a:lnSpc>
              <a:buClr>
                <a:srgbClr val="7F6000"/>
              </a:buClr>
              <a:buSzPts val="3600"/>
            </a:pPr>
            <a:r>
              <a:rPr lang="pt-BR" sz="3600" b="1" dirty="0" smtClean="0">
                <a:solidFill>
                  <a:srgbClr val="833C0B"/>
                </a:solidFill>
              </a:rPr>
              <a:t>Formação </a:t>
            </a:r>
            <a:r>
              <a:rPr lang="pt-BR" sz="3600" b="1" dirty="0">
                <a:solidFill>
                  <a:srgbClr val="833C0B"/>
                </a:solidFill>
              </a:rPr>
              <a:t>Docente no Ensino Remoto Emergencial: Possibilidades para as aulas síncronas e assíncronas</a:t>
            </a:r>
            <a:r>
              <a:rPr lang="pt-BR" b="1" dirty="0">
                <a:solidFill>
                  <a:srgbClr val="833C0B"/>
                </a:solidFill>
              </a:rPr>
              <a:t> </a:t>
            </a:r>
            <a:endParaRPr dirty="0"/>
          </a:p>
        </p:txBody>
      </p:sp>
      <p:sp>
        <p:nvSpPr>
          <p:cNvPr id="49" name="Google Shape;49;p2"/>
          <p:cNvSpPr txBox="1">
            <a:spLocks noGrp="1"/>
          </p:cNvSpPr>
          <p:nvPr>
            <p:ph type="body" idx="1"/>
          </p:nvPr>
        </p:nvSpPr>
        <p:spPr>
          <a:xfrm>
            <a:off x="743620" y="1316454"/>
            <a:ext cx="10969003" cy="473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2800"/>
              <a:buNone/>
            </a:pPr>
            <a:r>
              <a:rPr lang="pt-BR" dirty="0" smtClean="0"/>
              <a:t>A </a:t>
            </a:r>
            <a:r>
              <a:rPr lang="pt-BR" dirty="0"/>
              <a:t>carga horária proposta foi de </a:t>
            </a:r>
            <a:r>
              <a:rPr lang="pt-BR" b="1" dirty="0"/>
              <a:t>30 horas </a:t>
            </a:r>
            <a:r>
              <a:rPr lang="pt-BR" dirty="0"/>
              <a:t>e o curso ocorreu de </a:t>
            </a:r>
            <a:r>
              <a:rPr lang="pt-BR" b="1" dirty="0"/>
              <a:t>20/07/2020</a:t>
            </a:r>
            <a:r>
              <a:rPr lang="pt-BR" dirty="0"/>
              <a:t> a </a:t>
            </a:r>
            <a:r>
              <a:rPr lang="pt-BR" b="1" dirty="0"/>
              <a:t>03/08/2020</a:t>
            </a:r>
            <a:r>
              <a:rPr lang="pt-BR" dirty="0" smtClean="0"/>
              <a:t>. Os conteúdos foram disponibilizados em formato de:</a:t>
            </a:r>
          </a:p>
          <a:p>
            <a:pPr marL="685800" indent="-685800">
              <a:lnSpc>
                <a:spcPct val="150000"/>
              </a:lnSpc>
              <a:buSzPts val="2800"/>
              <a:buFontTx/>
              <a:buChar char="-"/>
            </a:pPr>
            <a:r>
              <a:rPr lang="pt-BR" dirty="0" err="1" smtClean="0"/>
              <a:t>Videoaulas</a:t>
            </a:r>
            <a:r>
              <a:rPr lang="pt-BR" dirty="0" smtClean="0"/>
              <a:t>; </a:t>
            </a:r>
          </a:p>
          <a:p>
            <a:pPr marL="685800" indent="-685800">
              <a:lnSpc>
                <a:spcPct val="150000"/>
              </a:lnSpc>
              <a:buSzPts val="2800"/>
              <a:buFontTx/>
              <a:buChar char="-"/>
            </a:pPr>
            <a:r>
              <a:rPr lang="pt-BR" dirty="0" smtClean="0"/>
              <a:t>Apostilas em PDF;</a:t>
            </a:r>
          </a:p>
          <a:p>
            <a:pPr marL="685800" indent="-685800">
              <a:lnSpc>
                <a:spcPct val="150000"/>
              </a:lnSpc>
              <a:buSzPts val="2800"/>
              <a:buFontTx/>
              <a:buChar char="-"/>
            </a:pPr>
            <a:r>
              <a:rPr lang="pt-BR" dirty="0"/>
              <a:t>Atividades </a:t>
            </a:r>
            <a:r>
              <a:rPr lang="pt-BR" dirty="0"/>
              <a:t>sobre</a:t>
            </a:r>
            <a:r>
              <a:rPr lang="pt-BR" dirty="0"/>
              <a:t> os conteúdos </a:t>
            </a:r>
            <a:r>
              <a:rPr lang="pt-BR" dirty="0" smtClean="0"/>
              <a:t>trabalhados;</a:t>
            </a:r>
          </a:p>
          <a:p>
            <a:pPr marL="685800" indent="-685800">
              <a:lnSpc>
                <a:spcPct val="150000"/>
              </a:lnSpc>
              <a:buSzPts val="2800"/>
              <a:buFontTx/>
              <a:buChar char="-"/>
            </a:pPr>
            <a:r>
              <a:rPr lang="pt-BR" dirty="0" smtClean="0"/>
              <a:t>Encontros </a:t>
            </a:r>
            <a:r>
              <a:rPr lang="pt-BR" dirty="0"/>
              <a:t>síncronos. </a:t>
            </a:r>
            <a:endParaRPr dirty="0"/>
          </a:p>
        </p:txBody>
      </p:sp>
      <p:sp>
        <p:nvSpPr>
          <p:cNvPr id="50" name="Google Shape;50;p2"/>
          <p:cNvSpPr/>
          <p:nvPr/>
        </p:nvSpPr>
        <p:spPr>
          <a:xfrm>
            <a:off x="8714509" y="3893127"/>
            <a:ext cx="3477491" cy="296487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Canto reservado </a:t>
            </a:r>
            <a:b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LIBRAS</a:t>
            </a:r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9" t="5306" r="28358" b="14609"/>
          <a:stretch/>
        </p:blipFill>
        <p:spPr>
          <a:xfrm>
            <a:off x="749016" y="2492896"/>
            <a:ext cx="614100" cy="6122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2" t="5575" r="26020" b="14821"/>
          <a:stretch/>
        </p:blipFill>
        <p:spPr>
          <a:xfrm>
            <a:off x="743621" y="3244065"/>
            <a:ext cx="663705" cy="61698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7" t="5311" r="28627" b="14671"/>
          <a:stretch/>
        </p:blipFill>
        <p:spPr>
          <a:xfrm>
            <a:off x="749016" y="4725144"/>
            <a:ext cx="666464" cy="6699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8" t="5795" r="27812" b="12943"/>
          <a:stretch/>
        </p:blipFill>
        <p:spPr>
          <a:xfrm>
            <a:off x="743621" y="4005064"/>
            <a:ext cx="671859" cy="65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4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ts val="3000"/>
              </a:lnSpc>
              <a:buClr>
                <a:srgbClr val="7F6000"/>
              </a:buClr>
              <a:buSzPts val="3600"/>
            </a:pPr>
            <a:r>
              <a:rPr lang="pt-BR" sz="3500" b="1" dirty="0" smtClean="0">
                <a:solidFill>
                  <a:srgbClr val="833C0B"/>
                </a:solidFill>
              </a:rPr>
              <a:t>Formação </a:t>
            </a:r>
            <a:r>
              <a:rPr lang="pt-BR" sz="3500" b="1" dirty="0">
                <a:solidFill>
                  <a:srgbClr val="833C0B"/>
                </a:solidFill>
              </a:rPr>
              <a:t>Docente no Ensino Remoto Emergencial: Possibilidades para as aulas síncronas e assíncronas </a:t>
            </a:r>
            <a:endParaRPr sz="3500" dirty="0"/>
          </a:p>
        </p:txBody>
      </p:sp>
      <p:sp>
        <p:nvSpPr>
          <p:cNvPr id="50" name="Google Shape;50;p2"/>
          <p:cNvSpPr/>
          <p:nvPr/>
        </p:nvSpPr>
        <p:spPr>
          <a:xfrm>
            <a:off x="8714509" y="3893127"/>
            <a:ext cx="3477491" cy="296487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Canto reservado </a:t>
            </a:r>
            <a:b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LIBRAS</a:t>
            </a:r>
            <a:endParaRPr/>
          </a:p>
        </p:txBody>
      </p:sp>
      <p:sp>
        <p:nvSpPr>
          <p:cNvPr id="5" name="Google Shape;49;p2"/>
          <p:cNvSpPr txBox="1">
            <a:spLocks/>
          </p:cNvSpPr>
          <p:nvPr/>
        </p:nvSpPr>
        <p:spPr>
          <a:xfrm>
            <a:off x="551384" y="1700809"/>
            <a:ext cx="10657184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600"/>
              </a:spcBef>
              <a:buSzPts val="2800"/>
              <a:buNone/>
            </a:pPr>
            <a:r>
              <a:rPr lang="pt-BR" dirty="0"/>
              <a:t>Assim, nesta apresentação, almeja-se apresentar uma pesquisa realizada de natureza qualitativa, por meio de um estudo de caso e tecer reflexões sobre os resultados do curso ministrado e suas implicações, considerando a observação geral dos ministrantes e coordenadores do curso, bem como a visão dos cursistas sobre esta formação. </a:t>
            </a:r>
            <a:endParaRPr lang="pt-BR" sz="500" dirty="0" smtClean="0"/>
          </a:p>
        </p:txBody>
      </p:sp>
    </p:spTree>
    <p:extLst>
      <p:ext uri="{BB962C8B-B14F-4D97-AF65-F5344CB8AC3E}">
        <p14:creationId xmlns:p14="http://schemas.microsoft.com/office/powerpoint/2010/main" val="27367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ts val="3000"/>
              </a:lnSpc>
              <a:buClr>
                <a:srgbClr val="7F6000"/>
              </a:buClr>
              <a:buSzPts val="3600"/>
            </a:pPr>
            <a:r>
              <a:rPr lang="pt-BR" sz="3500" b="1" dirty="0" smtClean="0">
                <a:solidFill>
                  <a:srgbClr val="833C0B"/>
                </a:solidFill>
              </a:rPr>
              <a:t>Formação </a:t>
            </a:r>
            <a:r>
              <a:rPr lang="pt-BR" sz="3500" b="1" dirty="0">
                <a:solidFill>
                  <a:srgbClr val="833C0B"/>
                </a:solidFill>
              </a:rPr>
              <a:t>Docente no Ensino Remoto Emergencial: Possibilidades para as aulas síncronas e assíncronas </a:t>
            </a:r>
            <a:endParaRPr sz="3500" dirty="0"/>
          </a:p>
        </p:txBody>
      </p:sp>
      <p:sp>
        <p:nvSpPr>
          <p:cNvPr id="50" name="Google Shape;50;p2"/>
          <p:cNvSpPr/>
          <p:nvPr/>
        </p:nvSpPr>
        <p:spPr>
          <a:xfrm>
            <a:off x="8714509" y="3893127"/>
            <a:ext cx="3477491" cy="296487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Canto reservado </a:t>
            </a:r>
            <a:b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LIBRAS</a:t>
            </a:r>
            <a:endParaRPr/>
          </a:p>
        </p:txBody>
      </p:sp>
      <p:sp>
        <p:nvSpPr>
          <p:cNvPr id="5" name="Google Shape;49;p2"/>
          <p:cNvSpPr txBox="1">
            <a:spLocks/>
          </p:cNvSpPr>
          <p:nvPr/>
        </p:nvSpPr>
        <p:spPr>
          <a:xfrm>
            <a:off x="4511824" y="1350789"/>
            <a:ext cx="7488832" cy="473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600"/>
              </a:spcBef>
              <a:buSzPts val="2800"/>
              <a:buNone/>
            </a:pPr>
            <a:r>
              <a:rPr lang="pt-BR" dirty="0" smtClean="0"/>
              <a:t>Analisou-se </a:t>
            </a:r>
            <a:r>
              <a:rPr lang="pt-BR" dirty="0"/>
              <a:t>a participação, engajamento e interação dos cursistas nas atividades e exercícios propostos implantados na plataforma </a:t>
            </a:r>
            <a:r>
              <a:rPr lang="pt-BR" i="1" dirty="0" err="1"/>
              <a:t>Moodle</a:t>
            </a:r>
            <a:r>
              <a:rPr lang="pt-BR" dirty="0"/>
              <a:t>, nos fóruns, bem como nas aulas síncronas. Os participantes da pesquisa foram docentes de diversos campos do saber e de diferentes cidades do Brasil</a:t>
            </a:r>
            <a:r>
              <a:rPr lang="pt-BR" dirty="0" smtClean="0"/>
              <a:t>.</a:t>
            </a:r>
          </a:p>
          <a:p>
            <a:pPr marL="0" indent="0" algn="just">
              <a:spcBef>
                <a:spcPts val="600"/>
              </a:spcBef>
              <a:buSzPts val="2800"/>
              <a:buNone/>
            </a:pPr>
            <a:endParaRPr lang="pt-BR" dirty="0"/>
          </a:p>
          <a:p>
            <a:pPr marL="0" indent="0" algn="just">
              <a:spcBef>
                <a:spcPts val="600"/>
              </a:spcBef>
              <a:buSzPts val="2800"/>
              <a:buNone/>
            </a:pPr>
            <a:endParaRPr lang="pt-BR" sz="500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1" t="25663" r="18824"/>
          <a:stretch/>
        </p:blipFill>
        <p:spPr>
          <a:xfrm>
            <a:off x="157655" y="1484784"/>
            <a:ext cx="415190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7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lnSpc>
                <a:spcPts val="3000"/>
              </a:lnSpc>
              <a:buClr>
                <a:srgbClr val="7F6000"/>
              </a:buClr>
              <a:buSzPts val="3600"/>
            </a:pPr>
            <a:r>
              <a:rPr lang="pt-BR" sz="3600" b="1" dirty="0" smtClean="0">
                <a:solidFill>
                  <a:srgbClr val="833C0B"/>
                </a:solidFill>
              </a:rPr>
              <a:t>Formação </a:t>
            </a:r>
            <a:r>
              <a:rPr lang="pt-BR" sz="3600" b="1" dirty="0">
                <a:solidFill>
                  <a:srgbClr val="833C0B"/>
                </a:solidFill>
              </a:rPr>
              <a:t>Docente no Ensino Remoto Emergencial: Possibilidades para as aulas síncronas e assíncronas</a:t>
            </a:r>
            <a:r>
              <a:rPr lang="pt-BR" b="1" dirty="0">
                <a:solidFill>
                  <a:srgbClr val="833C0B"/>
                </a:solidFill>
              </a:rPr>
              <a:t> </a:t>
            </a:r>
            <a:endParaRPr dirty="0"/>
          </a:p>
        </p:txBody>
      </p:sp>
      <p:sp>
        <p:nvSpPr>
          <p:cNvPr id="49" name="Google Shape;49;p2"/>
          <p:cNvSpPr txBox="1">
            <a:spLocks noGrp="1"/>
          </p:cNvSpPr>
          <p:nvPr>
            <p:ph type="body" idx="1"/>
          </p:nvPr>
        </p:nvSpPr>
        <p:spPr>
          <a:xfrm>
            <a:off x="623392" y="1052736"/>
            <a:ext cx="10873208" cy="473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just">
              <a:buNone/>
            </a:pPr>
            <a:r>
              <a:rPr lang="pt-BR" b="1" dirty="0" smtClean="0"/>
              <a:t>Instrumentos </a:t>
            </a:r>
            <a:r>
              <a:rPr lang="pt-BR" b="1" dirty="0"/>
              <a:t>para a geração de </a:t>
            </a:r>
            <a:r>
              <a:rPr lang="pt-BR" b="1" dirty="0" smtClean="0"/>
              <a:t>dados: </a:t>
            </a:r>
            <a:endParaRPr lang="pt-BR" b="1" dirty="0"/>
          </a:p>
          <a:p>
            <a:pPr marL="114300" indent="0" algn="just">
              <a:buNone/>
            </a:pPr>
            <a:endParaRPr lang="pt-BR" sz="100" dirty="0"/>
          </a:p>
          <a:p>
            <a:pPr marL="114300" indent="0" algn="just">
              <a:buNone/>
            </a:pPr>
            <a:r>
              <a:rPr lang="pt-BR" dirty="0" smtClean="0"/>
              <a:t>Utilizou-se como </a:t>
            </a:r>
            <a:r>
              <a:rPr lang="pt-BR" dirty="0"/>
              <a:t>instrumentos investigativos, manifestações e interações dos participantes nos </a:t>
            </a:r>
            <a:r>
              <a:rPr lang="pt-BR" b="1" dirty="0"/>
              <a:t>fóruns (</a:t>
            </a:r>
            <a:r>
              <a:rPr lang="pt-BR" b="1" dirty="0" err="1"/>
              <a:t>Moodle</a:t>
            </a:r>
            <a:r>
              <a:rPr lang="pt-BR" b="1" dirty="0"/>
              <a:t>) </a:t>
            </a:r>
            <a:r>
              <a:rPr lang="pt-BR" dirty="0"/>
              <a:t>e dois </a:t>
            </a:r>
            <a:r>
              <a:rPr lang="pt-BR" b="1" dirty="0"/>
              <a:t>questionários,</a:t>
            </a:r>
            <a:r>
              <a:rPr lang="pt-BR" dirty="0"/>
              <a:t> um deles sobre a expectativa do curso e possíveis dificuldades, e outro, ao final, a respeito da visão que os cursistas tiveram sobre esta formação.  O questionário foi disposto na plataforma </a:t>
            </a:r>
            <a:r>
              <a:rPr lang="pt-BR" dirty="0" err="1"/>
              <a:t>Moodle</a:t>
            </a:r>
            <a:r>
              <a:rPr lang="pt-BR" dirty="0"/>
              <a:t> sem a obrigatoriedade de </a:t>
            </a:r>
            <a:endParaRPr lang="pt-BR" dirty="0" smtClean="0"/>
          </a:p>
          <a:p>
            <a:pPr marL="114300" indent="0" algn="just">
              <a:buNone/>
            </a:pPr>
            <a:r>
              <a:rPr lang="pt-BR" dirty="0" smtClean="0"/>
              <a:t>resposta</a:t>
            </a:r>
            <a:r>
              <a:rPr lang="pt-BR" dirty="0"/>
              <a:t>. </a:t>
            </a:r>
            <a:endParaRPr lang="pt-BR" dirty="0"/>
          </a:p>
        </p:txBody>
      </p:sp>
      <p:sp>
        <p:nvSpPr>
          <p:cNvPr id="50" name="Google Shape;50;p2"/>
          <p:cNvSpPr/>
          <p:nvPr/>
        </p:nvSpPr>
        <p:spPr>
          <a:xfrm>
            <a:off x="8714509" y="3893127"/>
            <a:ext cx="3477491" cy="296487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Canto reservado </a:t>
            </a:r>
            <a:b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LIBRAS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1578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lnSpc>
                <a:spcPts val="3000"/>
              </a:lnSpc>
              <a:buClr>
                <a:srgbClr val="7F6000"/>
              </a:buClr>
              <a:buSzPts val="3600"/>
            </a:pPr>
            <a:r>
              <a:rPr lang="pt-BR" sz="3600" b="1" dirty="0" smtClean="0">
                <a:solidFill>
                  <a:srgbClr val="833C0B"/>
                </a:solidFill>
              </a:rPr>
              <a:t>Formação </a:t>
            </a:r>
            <a:r>
              <a:rPr lang="pt-BR" sz="3600" b="1" dirty="0">
                <a:solidFill>
                  <a:srgbClr val="833C0B"/>
                </a:solidFill>
              </a:rPr>
              <a:t>Docente no Ensino Remoto Emergencial: Possibilidades para as aulas síncronas e assíncronas</a:t>
            </a:r>
            <a:r>
              <a:rPr lang="pt-BR" b="1" dirty="0">
                <a:solidFill>
                  <a:srgbClr val="833C0B"/>
                </a:solidFill>
              </a:rPr>
              <a:t> </a:t>
            </a:r>
            <a:endParaRPr dirty="0"/>
          </a:p>
        </p:txBody>
      </p:sp>
      <p:sp>
        <p:nvSpPr>
          <p:cNvPr id="49" name="Google Shape;49;p2"/>
          <p:cNvSpPr txBox="1">
            <a:spLocks noGrp="1"/>
          </p:cNvSpPr>
          <p:nvPr>
            <p:ph type="body" idx="1"/>
          </p:nvPr>
        </p:nvSpPr>
        <p:spPr>
          <a:xfrm>
            <a:off x="335360" y="1052736"/>
            <a:ext cx="11593288" cy="473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just">
              <a:buNone/>
            </a:pPr>
            <a:r>
              <a:rPr lang="pt-BR" sz="2300" dirty="0"/>
              <a:t>Do total de </a:t>
            </a:r>
            <a:r>
              <a:rPr lang="pt-BR" sz="2300" b="1" dirty="0"/>
              <a:t>409 professores </a:t>
            </a:r>
            <a:r>
              <a:rPr lang="pt-BR" sz="2300" dirty="0"/>
              <a:t>(matriculados </a:t>
            </a:r>
            <a:r>
              <a:rPr lang="pt-BR" sz="2300" dirty="0" smtClean="0"/>
              <a:t>e </a:t>
            </a:r>
            <a:r>
              <a:rPr lang="pt-BR" sz="2300" dirty="0"/>
              <a:t>que concluíram o curso), obtivemos os seguintes </a:t>
            </a:r>
            <a:r>
              <a:rPr lang="pt-BR" sz="2300" dirty="0" smtClean="0"/>
              <a:t>resultados:</a:t>
            </a:r>
            <a:endParaRPr lang="pt-BR" sz="2300" dirty="0"/>
          </a:p>
          <a:p>
            <a:pPr marL="114300" indent="0" algn="just">
              <a:buNone/>
            </a:pPr>
            <a:endParaRPr lang="pt-BR" sz="3200" b="1" dirty="0" smtClean="0"/>
          </a:p>
        </p:txBody>
      </p:sp>
      <p:sp>
        <p:nvSpPr>
          <p:cNvPr id="50" name="Google Shape;50;p2"/>
          <p:cNvSpPr/>
          <p:nvPr/>
        </p:nvSpPr>
        <p:spPr>
          <a:xfrm>
            <a:off x="8714509" y="3893127"/>
            <a:ext cx="3477491" cy="296487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Canto reservado </a:t>
            </a:r>
            <a:b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LIBRAS</a:t>
            </a:r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638567"/>
            <a:ext cx="8016213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169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1805</Words>
  <Application>Microsoft Office PowerPoint</Application>
  <PresentationFormat>Personalizar</PresentationFormat>
  <Paragraphs>158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  Formação Docente no Ensino Remoto Emergencial: Possibilidades para as aulas síncronas e assíncronas </vt:lpstr>
      <vt:lpstr>Formação Docente no Ensino Remoto Emergencial: Possibilidades para as aulas síncronas e assíncronas </vt:lpstr>
      <vt:lpstr>Formação Docente no Ensino Remoto Emergencial: Possibilidades para as aulas síncronas e assíncronas </vt:lpstr>
      <vt:lpstr>Formação Docente no Ensino Remoto Emergencial: Possibilidades para as aulas síncronas e assíncronas </vt:lpstr>
      <vt:lpstr>Formação Docente no Ensino Remoto Emergencial: Possibilidades para as aulas síncronas e assíncronas </vt:lpstr>
      <vt:lpstr>Formação Docente no Ensino Remoto Emergencial: Possibilidades para as aulas síncronas e assíncronas </vt:lpstr>
      <vt:lpstr>Formação Docente no Ensino Remoto Emergencial: Possibilidades para as aulas síncronas e assíncronas </vt:lpstr>
      <vt:lpstr>Formação Docente no Ensino Remoto Emergencial: Possibilidades para as aulas síncronas e assíncronas </vt:lpstr>
      <vt:lpstr>Formação Docente no Ensino Remoto Emergencial: Possibilidades para as aulas síncronas e assíncronas </vt:lpstr>
      <vt:lpstr>Formação Docente no Ensino Remoto Emergencial: Possibilidades para as aulas síncronas e assíncronas </vt:lpstr>
      <vt:lpstr>Formação Docente no Ensino Remoto Emergencial: Possibilidades para as aulas síncronas e assíncronas </vt:lpstr>
      <vt:lpstr>Formação Docente no Ensino Remoto Emergencial: Possibilidades para as aulas síncronas e assíncronas </vt:lpstr>
      <vt:lpstr>Formação Docente no Ensino Remoto Emergencial: Possibilidades para as aulas síncronas e assíncronas </vt:lpstr>
      <vt:lpstr>Formação Docente no Ensino Remoto Emergencial: Possibilidades para as aulas síncronas e assíncronas </vt:lpstr>
      <vt:lpstr>Formação Docente no Ensino Remoto Emergencial: Possibilidades para as aulas síncronas e assíncronas </vt:lpstr>
      <vt:lpstr>Formação Docente no Ensino Remoto Emergencial: Possibilidades para as aulas síncronas e assíncronas </vt:lpstr>
      <vt:lpstr>Formação Docente no Ensino Remoto Emergencial: Possibilidades para as aulas síncronas e assíncronas </vt:lpstr>
      <vt:lpstr>Formação Docente no Ensino Remoto Emergencial: Possibilidades para as aulas síncronas e assíncronas </vt:lpstr>
      <vt:lpstr>Formação Docente no Ensino Remoto Emergencial: Possibilidades para as aulas síncronas e assíncronas </vt:lpstr>
      <vt:lpstr>Formação Docente no Ensino Remoto Emergencial: Possibilidades para as aulas síncronas e assíncronas </vt:lpstr>
      <vt:lpstr>Formação Docente no Ensino Remoto Emergencial: Possibilidades para as aulas síncronas e assíncronas </vt:lpstr>
      <vt:lpstr>Formação Docente no Ensino Remoto Emergencial: Possibilidades para as aulas síncronas e assíncronas </vt:lpstr>
      <vt:lpstr>Formação Docente no Ensino Remoto Emergencial: Possibilidades para as aulas síncronas e assíncronas </vt:lpstr>
      <vt:lpstr>Formação Docente no Ensino Remoto Emergencial: Possibilidades para as aulas síncronas e assíncronas </vt:lpstr>
      <vt:lpstr>Apresentação do PowerPoint</vt:lpstr>
      <vt:lpstr>Referências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Formação Docente no Ensino Remoto Emergencial: Possibilidades para as aulas síncronas e assíncronas</dc:title>
  <dc:creator>Camila Oliveira</dc:creator>
  <cp:lastModifiedBy>josebelyfotografia@gmail.com</cp:lastModifiedBy>
  <cp:revision>33</cp:revision>
  <dcterms:created xsi:type="dcterms:W3CDTF">2022-09-05T13:50:43Z</dcterms:created>
  <dcterms:modified xsi:type="dcterms:W3CDTF">2022-10-20T22:37:02Z</dcterms:modified>
</cp:coreProperties>
</file>